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721" r:id="rId2"/>
  </p:sldMasterIdLst>
  <p:notesMasterIdLst>
    <p:notesMasterId r:id="rId22"/>
  </p:notesMasterIdLst>
  <p:handoutMasterIdLst>
    <p:handoutMasterId r:id="rId23"/>
  </p:handoutMasterIdLst>
  <p:sldIdLst>
    <p:sldId id="442" r:id="rId3"/>
    <p:sldId id="443" r:id="rId4"/>
    <p:sldId id="444" r:id="rId5"/>
    <p:sldId id="445" r:id="rId6"/>
    <p:sldId id="446" r:id="rId7"/>
    <p:sldId id="447" r:id="rId8"/>
    <p:sldId id="421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25" r:id="rId17"/>
    <p:sldId id="426" r:id="rId18"/>
    <p:sldId id="427" r:id="rId19"/>
    <p:sldId id="415" r:id="rId20"/>
    <p:sldId id="416" r:id="rId21"/>
  </p:sldIdLst>
  <p:sldSz cx="17348200" cy="9756775"/>
  <p:notesSz cx="6797675" cy="9926638"/>
  <p:defaultTextStyle>
    <a:defPPr>
      <a:defRPr lang="nl-NL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 userDrawn="1">
          <p15:clr>
            <a:srgbClr val="A4A3A4"/>
          </p15:clr>
        </p15:guide>
        <p15:guide id="2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922"/>
    <a:srgbClr val="BE2E1A"/>
    <a:srgbClr val="BF2E1B"/>
    <a:srgbClr val="B72E1B"/>
    <a:srgbClr val="B3011B"/>
    <a:srgbClr val="A8011B"/>
    <a:srgbClr val="00332B"/>
    <a:srgbClr val="E8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7" autoAdjust="0"/>
    <p:restoredTop sz="94884" autoAdjust="0"/>
  </p:normalViewPr>
  <p:slideViewPr>
    <p:cSldViewPr snapToGrid="0" snapToObjects="1">
      <p:cViewPr varScale="1">
        <p:scale>
          <a:sx n="77" d="100"/>
          <a:sy n="77" d="100"/>
        </p:scale>
        <p:origin x="1152" y="96"/>
      </p:cViewPr>
      <p:guideLst>
        <p:guide orient="horz" pos="307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6544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7A39E9D-B438-D94D-AF2A-93757548558C}" type="datetime1">
              <a:rPr lang="nl-NL" altLang="nl-NL"/>
              <a:pPr/>
              <a:t>25-5-2020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8A9EAD0-9E80-4D48-BD70-0B8751B7105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639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AA95554-0BC3-EC48-BCE0-DB850053191D}" type="datetime1">
              <a:rPr lang="nl-NL" altLang="nl-NL"/>
              <a:pPr/>
              <a:t>25-5-2020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9F9E045-9CC3-1D4F-BC0B-726384831F8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747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ABF947-B0CC-47BF-A3B6-3C49EE69820F}" type="datetime1">
              <a:rPr lang="nl-NL" altLang="nl-NL" smtClean="0"/>
              <a:t>25-5-2020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725420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 baseline="0"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432954-90DD-4069-B44A-044A75F38093}" type="datetime1">
              <a:rPr lang="nl-NL" altLang="nl-NL" smtClean="0"/>
              <a:t>25-5-2020</a:t>
            </a:fld>
            <a:endParaRPr lang="nl-NL" altLang="nl-NL" dirty="0"/>
          </a:p>
        </p:txBody>
      </p:sp>
      <p:pic>
        <p:nvPicPr>
          <p:cNvPr id="10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9499" y="9147199"/>
            <a:ext cx="236031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502106-1593-400D-8918-AEF199D8F88D}" type="datetime1">
              <a:rPr lang="nl-NL" altLang="nl-NL" smtClean="0"/>
              <a:t>25-5-2020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3318318"/>
            <a:ext cx="14889249" cy="508545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200884" y="2157048"/>
            <a:ext cx="14889249" cy="97301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2336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11530B-252B-4E00-9503-644332516F5E}" type="datetime1">
              <a:rPr lang="nl-NL" altLang="nl-NL" smtClean="0"/>
              <a:t>25-5-2020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2157047"/>
            <a:ext cx="14889249" cy="6224953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093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4"/>
            <a:ext cx="14889249" cy="7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A53F5B09-B8EE-4D64-84F4-A017BA8DC10D}" type="datetime1">
              <a:rPr lang="nl-NL" altLang="nl-NL" smtClean="0"/>
              <a:t>25-5-2020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29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ransition spd="med">
    <p:fade/>
  </p:transition>
  <p:hf hdr="0" ftr="0" dt="0"/>
  <p:txStyles>
    <p:titleStyle>
      <a:lvl1pPr algn="l" defTabSz="86621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2pPr>
      <a:lvl3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3pPr>
      <a:lvl4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4pPr>
      <a:lvl5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5pPr>
      <a:lvl6pPr marL="60995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6pPr>
      <a:lvl7pPr marL="121990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7pPr>
      <a:lvl8pPr marL="182985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8pPr>
      <a:lvl9pPr marL="243980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9pPr>
    </p:titleStyle>
    <p:bodyStyle>
      <a:lvl1pPr marL="609951" indent="-609951" algn="l" defTabSz="866215" rtl="0" eaLnBrk="1" fontAlgn="base" hangingPunct="1">
        <a:lnSpc>
          <a:spcPct val="10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7463" algn="l" defTabSz="866215" rtl="0" eaLnBrk="1" fontAlgn="base" hangingPunct="1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7364" indent="-457463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4718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021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2157414"/>
            <a:ext cx="14889249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Calibri" charset="0"/>
              </a:defRPr>
            </a:lvl1pPr>
          </a:lstStyle>
          <a:p>
            <a:fld id="{A33DDDF9-23CE-4197-902E-286EB2BFAB62}" type="datetime1">
              <a:rPr lang="nl-NL" altLang="nl-NL" smtClean="0"/>
              <a:t>25-5-2020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95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2" r:id="rId2"/>
  </p:sldLayoutIdLst>
  <p:transition spd="med">
    <p:fade/>
  </p:transition>
  <p:hf hdr="0" ftr="0" dt="0"/>
  <p:txStyles>
    <p:titleStyle>
      <a:lvl1pPr algn="l" defTabSz="86621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2pPr>
      <a:lvl3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3pPr>
      <a:lvl4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4pPr>
      <a:lvl5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5pPr>
      <a:lvl6pPr marL="60995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6pPr>
      <a:lvl7pPr marL="121990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7pPr>
      <a:lvl8pPr marL="182985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8pPr>
      <a:lvl9pPr marL="243980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9pPr>
    </p:titleStyle>
    <p:bodyStyle>
      <a:lvl1pPr algn="l" defTabSz="866215" rtl="0" eaLnBrk="0" fontAlgn="base" hangingPunct="0">
        <a:spcBef>
          <a:spcPts val="2001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5346" algn="l" defTabSz="866215" rtl="0" eaLnBrk="0" fontAlgn="base" hangingPunct="0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247" indent="-457463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2599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904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Literatuur en identiteit in de Gouden Eeuw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1200885" y="2157047"/>
            <a:ext cx="8870042" cy="622495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>
                <a:solidFill>
                  <a:schemeClr val="bg1"/>
                </a:solidFill>
              </a:rPr>
              <a:t>Presentatie behorend bij de </a:t>
            </a:r>
          </a:p>
          <a:p>
            <a:r>
              <a:rPr lang="nl-NL" b="1" dirty="0">
                <a:solidFill>
                  <a:schemeClr val="bg1"/>
                </a:solidFill>
              </a:rPr>
              <a:t>podcast ‘Literatuur en identiteit’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van 26 mei 2020</a:t>
            </a:r>
            <a:endParaRPr lang="nl-NL" dirty="0">
              <a:solidFill>
                <a:schemeClr val="bg1"/>
              </a:solidFill>
            </a:endParaRPr>
          </a:p>
          <a:p>
            <a:endParaRPr lang="nl-NL" b="1" u="sng" dirty="0">
              <a:solidFill>
                <a:schemeClr val="bg1"/>
              </a:solidFill>
            </a:endParaRPr>
          </a:p>
          <a:p>
            <a:r>
              <a:rPr lang="nl-NL" b="1" u="sng" dirty="0">
                <a:solidFill>
                  <a:schemeClr val="bg1"/>
                </a:solidFill>
              </a:rPr>
              <a:t>Aflevering 5</a:t>
            </a:r>
            <a:r>
              <a:rPr lang="nl-NL" b="1" dirty="0">
                <a:solidFill>
                  <a:schemeClr val="bg1"/>
                </a:solidFill>
              </a:rPr>
              <a:t>: Literatuur en vroege Verlichting</a:t>
            </a:r>
          </a:p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04CAB-574E-5F4F-9159-E27A716A9038}" type="slidenum">
              <a:rPr lang="nl-NL" altLang="nl-NL" smtClean="0"/>
              <a:pPr/>
              <a:t>1</a:t>
            </a:fld>
            <a:endParaRPr lang="nl-NL" altLang="nl-NL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7AE2334-9F49-43D6-BAB6-ED8A1BC8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254" y="4114618"/>
            <a:ext cx="3628403" cy="467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16624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Spinoza: de persoon en zijn ideeën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9909" y="2259013"/>
            <a:ext cx="2914141" cy="375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FAE97-F2A2-477D-934F-CA90F4EFD19D}" type="slidenum">
              <a:rPr lang="nl-NL" altLang="en-US" smtClean="0"/>
              <a:pPr>
                <a:defRPr/>
              </a:pPr>
              <a:t>10</a:t>
            </a:fld>
            <a:endParaRPr lang="nl-NL" alt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4294967295"/>
          </p:nvPr>
        </p:nvSpPr>
        <p:spPr>
          <a:xfrm>
            <a:off x="7807130" y="2259013"/>
            <a:ext cx="8526462" cy="614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Baruch Spinoza (1632-1677)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/>
              <a:t>Verkeert in kringen van dissenters</a:t>
            </a:r>
          </a:p>
          <a:p>
            <a:pPr>
              <a:buFont typeface="Arial" charset="0"/>
              <a:buChar char="•"/>
            </a:pPr>
            <a:r>
              <a:rPr lang="nl-NL" dirty="0"/>
              <a:t>Navolger en criticus van René Descartes</a:t>
            </a:r>
          </a:p>
          <a:p>
            <a:pPr>
              <a:buFont typeface="Arial" charset="0"/>
              <a:buChar char="•"/>
            </a:pPr>
            <a:r>
              <a:rPr lang="nl-NL" dirty="0"/>
              <a:t>Gelooft in één oneindige substantie: </a:t>
            </a:r>
            <a:r>
              <a:rPr lang="nl-NL" i="1" dirty="0"/>
              <a:t>Deus </a:t>
            </a:r>
            <a:r>
              <a:rPr lang="nl-NL" i="1" dirty="0" err="1"/>
              <a:t>sive</a:t>
            </a:r>
            <a:r>
              <a:rPr lang="nl-NL" i="1" dirty="0"/>
              <a:t> Natura </a:t>
            </a:r>
            <a:r>
              <a:rPr lang="nl-NL" dirty="0"/>
              <a:t>(God of Natuur)</a:t>
            </a:r>
          </a:p>
        </p:txBody>
      </p:sp>
    </p:spTree>
    <p:extLst>
      <p:ext uri="{BB962C8B-B14F-4D97-AF65-F5344CB8AC3E}">
        <p14:creationId xmlns:p14="http://schemas.microsoft.com/office/powerpoint/2010/main" val="319684358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Spinoza: de persoon en zijn ideeën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Radicale aspecten van Spinoza’s filosofie</a:t>
            </a:r>
          </a:p>
          <a:p>
            <a:endParaRPr lang="nl-NL" dirty="0"/>
          </a:p>
          <a:p>
            <a:r>
              <a:rPr lang="nl-NL" dirty="0"/>
              <a:t>Onpersoonlijke God</a:t>
            </a:r>
          </a:p>
          <a:p>
            <a:endParaRPr lang="nl-NL" dirty="0"/>
          </a:p>
          <a:p>
            <a:r>
              <a:rPr lang="nl-NL" dirty="0"/>
              <a:t>Ontkenning bestaan onsterfelijke ziel</a:t>
            </a:r>
          </a:p>
          <a:p>
            <a:endParaRPr lang="nl-NL" dirty="0"/>
          </a:p>
          <a:p>
            <a:r>
              <a:rPr lang="nl-NL" dirty="0"/>
              <a:t>Verwerping van het bestaan van de Voorzienigheid</a:t>
            </a:r>
          </a:p>
          <a:p>
            <a:endParaRPr lang="nl-NL" dirty="0"/>
          </a:p>
          <a:p>
            <a:r>
              <a:rPr lang="nl-NL" dirty="0"/>
              <a:t>De Bijbel als historisch document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3016E-26FB-4885-9481-ADA565B6E608}" type="slidenum">
              <a:rPr lang="nl-NL" altLang="en-US" smtClean="0"/>
              <a:pPr>
                <a:defRPr/>
              </a:pPr>
              <a:t>11</a:t>
            </a:fld>
            <a:endParaRPr lang="nl-NL" altLang="en-US" dirty="0"/>
          </a:p>
        </p:txBody>
      </p:sp>
      <p:pic>
        <p:nvPicPr>
          <p:cNvPr id="1026" name="Picture 2" descr="Afbeeldingsresultaat voor spinoza tractatus politi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523" y="720725"/>
            <a:ext cx="3188006" cy="41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pinoza eth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594" y="5138680"/>
            <a:ext cx="2903030" cy="29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7198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Spinoza: de persoon en zijn ideeën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spinozisme als ketterse stroming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Ontkenning christelijke leer </a:t>
            </a:r>
            <a:r>
              <a:rPr lang="nl-NL" dirty="0">
                <a:sym typeface="Wingdings" panose="05000000000000000000" pitchFamily="2" charset="2"/>
              </a:rPr>
              <a:t> atheïsme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Ontkenning bestaan van het onstoffelijke (geest, ziel)  materialisme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Scepsis richting gevestigde autoriteiten  anarchisme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3016E-26FB-4885-9481-ADA565B6E608}" type="slidenum">
              <a:rPr lang="nl-NL" altLang="en-US" smtClean="0"/>
              <a:pPr>
                <a:defRPr/>
              </a:pPr>
              <a:t>12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84932556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Spinoza als radicale Verlichter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200733" y="1799999"/>
            <a:ext cx="8644726" cy="7020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414" dirty="0"/>
          </a:p>
          <a:p>
            <a:pPr marL="0" indent="0">
              <a:buNone/>
            </a:pPr>
            <a:endParaRPr lang="nl-NL" sz="3414" dirty="0"/>
          </a:p>
          <a:p>
            <a:pPr marL="0" indent="0">
              <a:buNone/>
            </a:pPr>
            <a:r>
              <a:rPr lang="nl-NL" sz="3414" dirty="0"/>
              <a:t>Jonathan </a:t>
            </a:r>
            <a:r>
              <a:rPr lang="nl-NL" sz="3414" dirty="0" err="1"/>
              <a:t>Israel</a:t>
            </a:r>
            <a:r>
              <a:rPr lang="nl-NL" sz="3414" dirty="0"/>
              <a:t>, </a:t>
            </a:r>
            <a:r>
              <a:rPr lang="en-US" sz="3414" i="1" dirty="0"/>
              <a:t>Radical Enlightenment. Philosophy and the Making of Modernity, 1650-1750. </a:t>
            </a:r>
            <a:r>
              <a:rPr lang="en-US" sz="3414" dirty="0"/>
              <a:t>Oxford 2001.</a:t>
            </a:r>
            <a:endParaRPr lang="nl-NL" sz="3414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FAE97-F2A2-477D-934F-CA90F4EFD19D}" type="slidenum">
              <a:rPr lang="nl-NL" altLang="en-US" smtClean="0"/>
              <a:pPr>
                <a:defRPr/>
              </a:pPr>
              <a:t>13</a:t>
            </a:fld>
            <a:endParaRPr lang="nl-NL" altLang="en-US" dirty="0"/>
          </a:p>
        </p:txBody>
      </p:sp>
      <p:pic>
        <p:nvPicPr>
          <p:cNvPr id="1026" name="Picture 2" descr="http://blogs.oregonstate.edu/historyofscience/files/2012/05/radicalenlightenmentphik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113" y="1800225"/>
            <a:ext cx="4132401" cy="648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3324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Spinoza en de Nederlanders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Spinoza zelf</a:t>
            </a:r>
          </a:p>
          <a:p>
            <a:pPr>
              <a:buFont typeface="Arial" charset="0"/>
              <a:buChar char="•"/>
            </a:pPr>
            <a:r>
              <a:rPr lang="nl-NL" dirty="0"/>
              <a:t>Schreef in het Latijn</a:t>
            </a:r>
          </a:p>
          <a:p>
            <a:pPr>
              <a:buFont typeface="Arial" charset="0"/>
              <a:buChar char="•"/>
            </a:pPr>
            <a:r>
              <a:rPr lang="nl-NL" dirty="0"/>
              <a:t>Werk moeilijk toegankelijk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Zijn netwerk</a:t>
            </a:r>
          </a:p>
          <a:p>
            <a:pPr>
              <a:buFont typeface="Arial" charset="0"/>
              <a:buChar char="•"/>
            </a:pPr>
            <a:r>
              <a:rPr lang="nl-NL" dirty="0"/>
              <a:t>Diverse Nederlandse schrijvers en denkers</a:t>
            </a:r>
          </a:p>
          <a:p>
            <a:pPr>
              <a:buFont typeface="Arial" charset="0"/>
              <a:buChar char="•"/>
            </a:pPr>
            <a:r>
              <a:rPr lang="nl-NL" dirty="0"/>
              <a:t>Verbreiden Spinoza’s ideeën in bredere kring</a:t>
            </a:r>
          </a:p>
          <a:p>
            <a:pPr>
              <a:buFont typeface="Arial" charset="0"/>
              <a:buChar char="•"/>
            </a:pPr>
            <a:r>
              <a:rPr lang="nl-NL" dirty="0"/>
              <a:t>Voorbeelden: </a:t>
            </a:r>
          </a:p>
          <a:p>
            <a:pPr lvl="1"/>
            <a:r>
              <a:rPr lang="nl-NL" dirty="0"/>
              <a:t>Adriaan </a:t>
            </a:r>
            <a:r>
              <a:rPr lang="nl-NL" dirty="0" err="1"/>
              <a:t>Koerbagh</a:t>
            </a:r>
            <a:r>
              <a:rPr lang="nl-NL" dirty="0"/>
              <a:t> (1633-1669)</a:t>
            </a:r>
          </a:p>
          <a:p>
            <a:pPr lvl="1"/>
            <a:r>
              <a:rPr lang="nl-NL" dirty="0"/>
              <a:t>Balthasar Bekker (1634-1698)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3016E-26FB-4885-9481-ADA565B6E608}" type="slidenum">
              <a:rPr lang="nl-NL" altLang="en-US" smtClean="0"/>
              <a:pPr>
                <a:defRPr/>
              </a:pPr>
              <a:t>14</a:t>
            </a:fld>
            <a:endParaRPr lang="nl-NL" altLang="en-US" dirty="0"/>
          </a:p>
        </p:txBody>
      </p:sp>
      <p:pic>
        <p:nvPicPr>
          <p:cNvPr id="4" name="Picture 2" descr="De betoverde wereld van Balthasar Bekker - Historische Vereniging ...">
            <a:extLst>
              <a:ext uri="{FF2B5EF4-FFF2-40B4-BE49-F238E27FC236}">
                <a16:creationId xmlns:a16="http://schemas.microsoft.com/office/drawing/2014/main" id="{980FC065-1570-4374-83B1-7B6F838B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49" y="1800225"/>
            <a:ext cx="44291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2302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Klein </a:t>
            </a:r>
            <a:r>
              <a:rPr lang="nl-NL" dirty="0" err="1"/>
              <a:t>excurs</a:t>
            </a:r>
            <a:r>
              <a:rPr lang="nl-NL" dirty="0"/>
              <a:t> over de roman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Twee betekenissen van het woord ‘roman’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arenR"/>
            </a:pPr>
            <a:r>
              <a:rPr lang="nl-NL" dirty="0"/>
              <a:t>Narratief fictioneel proza van een zekere lengte (≠ novelle, kort verhaal)</a:t>
            </a:r>
          </a:p>
          <a:p>
            <a:pPr marL="514350" indent="-514350">
              <a:buAutoNum type="arabicParenR"/>
            </a:pPr>
            <a:endParaRPr lang="nl-NL" dirty="0"/>
          </a:p>
          <a:p>
            <a:pPr marL="514350" indent="-514350">
              <a:buAutoNum type="arabicParenR"/>
            </a:pPr>
            <a:r>
              <a:rPr lang="nl-NL" dirty="0"/>
              <a:t>Middeleeuws verhaal in de volkstaal (</a:t>
            </a:r>
            <a:r>
              <a:rPr lang="nl-NL" i="1" dirty="0"/>
              <a:t>romance</a:t>
            </a:r>
            <a:r>
              <a:rPr lang="nl-NL" dirty="0"/>
              <a:t>), geschreven in verzen (ridderepiek, dierenepiek)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15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3203225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roman (in de zin van narratief fictioneel proza) in de 16</a:t>
            </a:r>
            <a:r>
              <a:rPr lang="nl-NL" baseline="30000" dirty="0"/>
              <a:t>e</a:t>
            </a:r>
            <a:r>
              <a:rPr lang="nl-NL" dirty="0"/>
              <a:t>/17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Nog geen erkend literair genre (want: proza)</a:t>
            </a:r>
          </a:p>
          <a:p>
            <a:r>
              <a:rPr lang="nl-NL" dirty="0"/>
              <a:t>Al wel sinds 16</a:t>
            </a:r>
            <a:r>
              <a:rPr lang="nl-NL" baseline="30000" dirty="0"/>
              <a:t>e</a:t>
            </a:r>
            <a:r>
              <a:rPr lang="nl-NL" dirty="0"/>
              <a:t> eeuw binnen Europa beoefend</a:t>
            </a:r>
          </a:p>
          <a:p>
            <a:r>
              <a:rPr lang="nl-NL" dirty="0"/>
              <a:t>Begonnen met de omzetting van middeleeuwse ridderepiek in proza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Twee vroege Europese klassiekers in het genre</a:t>
            </a:r>
          </a:p>
          <a:p>
            <a:r>
              <a:rPr lang="nl-NL" dirty="0"/>
              <a:t>François </a:t>
            </a:r>
            <a:r>
              <a:rPr lang="nl-NL" dirty="0" err="1"/>
              <a:t>Rabelais</a:t>
            </a:r>
            <a:r>
              <a:rPr lang="nl-NL" dirty="0"/>
              <a:t>, </a:t>
            </a:r>
            <a:r>
              <a:rPr lang="nl-NL" i="1" dirty="0" err="1"/>
              <a:t>Gargantue</a:t>
            </a:r>
            <a:r>
              <a:rPr lang="nl-NL" i="1" dirty="0"/>
              <a:t> en </a:t>
            </a:r>
            <a:r>
              <a:rPr lang="nl-NL" i="1" dirty="0" err="1"/>
              <a:t>Pantagruel</a:t>
            </a:r>
            <a:r>
              <a:rPr lang="nl-NL" i="1" dirty="0"/>
              <a:t> </a:t>
            </a:r>
            <a:r>
              <a:rPr lang="nl-NL" dirty="0"/>
              <a:t>(1532-’64)</a:t>
            </a:r>
          </a:p>
          <a:p>
            <a:r>
              <a:rPr lang="nl-NL" dirty="0" err="1"/>
              <a:t>Cervantes</a:t>
            </a:r>
            <a:r>
              <a:rPr lang="nl-NL" dirty="0"/>
              <a:t>, </a:t>
            </a:r>
            <a:r>
              <a:rPr lang="nl-NL" i="1" dirty="0"/>
              <a:t>Don </a:t>
            </a:r>
            <a:r>
              <a:rPr lang="nl-NL" i="1" dirty="0" err="1"/>
              <a:t>Quijchote</a:t>
            </a:r>
            <a:r>
              <a:rPr lang="nl-NL" i="1" dirty="0"/>
              <a:t> </a:t>
            </a:r>
            <a:r>
              <a:rPr lang="nl-NL" dirty="0"/>
              <a:t>(1605, 1615)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16</a:t>
            </a:fld>
            <a:endParaRPr lang="nl-NL" altLang="nl-NL" dirty="0"/>
          </a:p>
        </p:txBody>
      </p:sp>
      <p:pic>
        <p:nvPicPr>
          <p:cNvPr id="1026" name="Picture 2" descr="Afbeeldingsresultaat voor don quichot wey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09" y="4870571"/>
            <a:ext cx="5304905" cy="34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680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roman (in de zin van narratief fictioneel proza) in de 16</a:t>
            </a:r>
            <a:r>
              <a:rPr lang="nl-NL" baseline="30000" dirty="0"/>
              <a:t>e</a:t>
            </a:r>
            <a:r>
              <a:rPr lang="nl-NL" dirty="0"/>
              <a:t>/17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17</a:t>
            </a:r>
            <a:r>
              <a:rPr lang="nl-NL" baseline="30000" dirty="0"/>
              <a:t>e</a:t>
            </a:r>
            <a:r>
              <a:rPr lang="nl-NL" dirty="0"/>
              <a:t> eeuw: hoogtijdagen van de picareske roman (schelmenroman)</a:t>
            </a:r>
          </a:p>
          <a:p>
            <a:r>
              <a:rPr lang="nl-NL" dirty="0"/>
              <a:t>Oorsprong: Spanje</a:t>
            </a:r>
          </a:p>
          <a:p>
            <a:r>
              <a:rPr lang="nl-NL" dirty="0"/>
              <a:t>Van daaruit verspreid over de rest van Europa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1670-1700: korte bloeiperiode van de roman in de Republiek</a:t>
            </a:r>
          </a:p>
          <a:p>
            <a:r>
              <a:rPr lang="nl-NL" dirty="0"/>
              <a:t>Nadruk op realisme</a:t>
            </a:r>
          </a:p>
          <a:p>
            <a:r>
              <a:rPr lang="nl-NL" dirty="0"/>
              <a:t>Situering in een stedelijk milieu</a:t>
            </a:r>
          </a:p>
          <a:p>
            <a:r>
              <a:rPr lang="nl-NL" dirty="0"/>
              <a:t>Pornografische romans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17</a:t>
            </a:fld>
            <a:endParaRPr lang="nl-NL" altLang="nl-NL" dirty="0"/>
          </a:p>
        </p:txBody>
      </p:sp>
      <p:pic>
        <p:nvPicPr>
          <p:cNvPr id="5" name="Picture 10" descr="Afbeeldingsresultaat voor leidsche straatschender">
            <a:extLst>
              <a:ext uri="{FF2B5EF4-FFF2-40B4-BE49-F238E27FC236}">
                <a16:creationId xmlns:a16="http://schemas.microsoft.com/office/drawing/2014/main" id="{3D3E6855-F6AA-468D-8C6A-9F2820610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913" y="2084142"/>
            <a:ext cx="3283238" cy="558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1008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Spinoza en de Nederlandse pornografie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200732" y="1799999"/>
            <a:ext cx="9509021" cy="7020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414" dirty="0"/>
          </a:p>
          <a:p>
            <a:pPr marL="0" indent="0">
              <a:buNone/>
            </a:pPr>
            <a:endParaRPr lang="nl-NL" sz="3414" dirty="0"/>
          </a:p>
          <a:p>
            <a:pPr marL="0" indent="0">
              <a:buNone/>
            </a:pPr>
            <a:r>
              <a:rPr lang="nl-NL" sz="3414" dirty="0"/>
              <a:t>Inger </a:t>
            </a:r>
            <a:r>
              <a:rPr lang="nl-NL" sz="3414" dirty="0" err="1"/>
              <a:t>Leemans</a:t>
            </a:r>
            <a:r>
              <a:rPr lang="nl-NL" sz="3414" dirty="0"/>
              <a:t>, </a:t>
            </a:r>
            <a:r>
              <a:rPr lang="nl-NL" sz="3414" i="1" dirty="0"/>
              <a:t>Het woord is aan de onderkant. Radicale ideeën in pornografische romans (1670-1700). </a:t>
            </a:r>
            <a:r>
              <a:rPr lang="nl-NL" sz="3414" dirty="0"/>
              <a:t>Nijmegen 2002.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FAE97-F2A2-477D-934F-CA90F4EFD19D}" type="slidenum">
              <a:rPr lang="nl-NL" altLang="en-US" smtClean="0"/>
              <a:pPr>
                <a:defRPr/>
              </a:pPr>
              <a:t>18</a:t>
            </a:fld>
            <a:endParaRPr lang="nl-NL" altLang="en-US" dirty="0"/>
          </a:p>
        </p:txBody>
      </p:sp>
      <p:sp>
        <p:nvSpPr>
          <p:cNvPr id="2" name="AutoShape 2" descr="data:image/jpeg;base64,/9j/4AAQSkZJRgABAQAAAQABAAD/2wCEAAkGBxQSEBUUEhQWFhQWGB8YFxgYGBoYHBgYGh0XGhccHxwcHiwgHRsnHBYcLTEhJTUrMC4uHSEzODMsNygtMCsBCgoKDg0OGhAQGywkHyQsLCwsLCwsLCwsLCwsLCwsLCwsLCwsLCwsLiwsLCwsLCwsLCssNywtNywwNywsLS0sK//AABEIAQ8AugMBIgACEQEDEQH/xAAcAAEAAgMBAQEAAAAAAAAAAAAABQYDBAcCAQj/xAA9EAACAQIEBQMDAAcHBAMBAAABAhEAAwQSITEFEyJBUQZhcTKBkQcUI0JSobEzYpLB4fDxFSRD0RZy0hf/xAAYAQEBAQEBAAAAAAAAAAAAAAAAAQIDBP/EACoRAQACAgEDAgUEAwAAAAAAAAABEQISMQMhURNBFGGBofAEotHhYnGR/9oADAMBAAIRAxEAPwDuNKUoFKUoFKUoFKUoFKUoFKUoFKUoFKUoFKUoFKUoFKUoFKUoFKUoFKUoFKUoFaVridtrzWQW5iAMwysAAZAMxGsGPg1uGqbxe3dOJxhtC6rNZsqjqrDqV7ueDEGA4/3NSZp06eEZXf53hcppNUfG4y7aY2ne4qc5wpa5kLLygVyuxEqLmp1794Ir7aTE9Ye7eYpZBtm3mK3CbRzNnHT/AGk6b/TECpu6fD9rtc8RfCKWaYAkwCTHwNTXjAY1L1tblskowlSQVkHYwRMVoYewbeDIZrjsUJOaWbMw1AAExPaoG3i7qcPw9q2l5XVLQunluMqhra3ANASYJ+nWAY7UmaZx6W0dp96XSaA1S1t4guyl8RCWhytGBfoeSxmAc3Y9X0+9Y3sYq2ubPiXK/qpyyTmZnAxGm307rsN9N6mzXof5QvE0mqPavYlr3UuIkjEBozBQQw5EDYDINCNye52+xiVRkL35Nqw+dg7A3OrmKcvUoMCcv0/1ux8P84XilanCmY2LZZWViiyrHMymBIJ7n3rbrThMVNFKUohSlKBSlKBSlKBSlKBStfEYtUIDGJVm+yxm/qK0rHqCw5yqxJ8BST2/9iglaVAYb1ZYfNlF3pMH9mdx8V6v+qLKqWy3CAAT0xuY7kUS27xHhvNZGzlck6QrK2aN1YbiND81n4fgls21toOldvuZP8zUVb9VWizLkuysT0jvtrMH7Ub1VaBIyXJH90D8SdaU1vNUnq+RVcPrG1myi1fJAnRFIgb/AL3vXm/60so2Vrd+ZgdCmfw3irTNws0V8ioVPUtogdFwT2IUEfILVo4r17hbbFW5kjcZNvvMd96UWtEUiqj/AP0XCeLv+Af/AKr3b/SBhSdrwnYlIB++b2pUlwtlKqz+vcIJkuIMfT/rFYh+kTBnbmf4P9aUXC3UqD4Z6qw990S2XLNO6nSATqdhtU5UUpSlApSlApSlApSlBWfVZOdIn6SBHckgxMH+Efiqegtm8GXMtzdmZiNFIUgzE7aDarn6nbUBsxU6wrQTlNv+h1mq1Ys2yp5SMQjknMzFgxJJOm51017VqGZRNxLiJddRAILCFIB011zRM96sOPw1hU5V1WgoSG5jDRQrjQyAeoamoN8U62L4641ABzQJERq3me1WCzxXmkobeXIhJJmegZertt8ffaqiP4T6aS8JVyoz8uMu7KsnNm2Ee29b1oIHKDmGCVCjKFJWDvG20e8it2ziwlsZOkZwx3UdQYEkk7dPbx5rBxbGkWsxcCCQdYExmI0MyB/npUVE8Tx4W8Um3lXOssIYEEA/u/8ANamM4ij8shrWjAEmSdvcCNhtFaGNt82+OvMesuSoAkMDEkkfetrnhMnUkzoVPz/C8d/barSW3cBxNSzhmQz9OWZJiDIBk7VD+oCpuKxXUSCIK6HYie8jvVm4P6eN3Vr4k9bKollDAkHMRvPb23qE9Y8DuYYZlY3Lc6k7pIGXMAIAJO40+KRyTHZB3GUx0MGA1IYx5BjX/fxWRWzAbj5M7+OmK1MOAIJ1J3H9RtFZbr5QFVhEQNfHnc1pl8e2m+YMRuCV1HsPMVrXLwVjGp8yYP471sEo0ZmVvfbx7e3nzWHCBbmNw9nZCwzkAmVklhprGUHWgm/0f35x9oMdZYjU69LSPHea7NXJvTWHs/8AVZw7AWkulEQkszdD52B/hB8+1dZrGTeJSlKy0UpSgUpSgUpSgq/qzGcu6kIGzIR206kjfQ96r/BrY5Tl0JIbWNNgAdJ11B1FT/qnDlrqkGYCiJ1BLnUgCY0qrca4mFMXiqgHYq/b3Jn71qGZazWEe3d6TOZshHVBnQf81n4XxK2etmu2iEYPb1a2GOhJzDbUETOwrQw3Hib5s2bersHLXFIjMEiFzSZ3kkb7VL8Q4c5dlz2rjPbKwqtblhrA6yNj3/FaRu2sRZNtlbE2znymQ0RAbSMxIBJHtG9bJwC3rICm28PnnOJCkKCOg6npH4qFwFlLr3MgZXAtk5/qlC0iAdARl9tTvWpx/H4S3bi4me6xJISBHY5iBoxnaalFvOMa0LmTRzL/AFMFgzIME9OlRvGrttLJy5M7SOk5oUjqOvtpPkioPFcVOcqgVVEwNST2EmSCQPGmtad3E3L7kkiSMoWYAURoPHatUzboH6OPUbmw1n/yD6GOpYawupiR400q5XuN2TcFu+IV0yyw6S2oZGX90xG+mumtcy9EcPPP+ohvqiA2wOkd5B3HmukYlxYs8xwCypmOaGZoEkGNzIgb61ieWo4c24/hEw2LuooYoIZRBJCsNN9dNta1bl9dGUhmG4Zo0086bjvWT1lcY4x7jZitwAgsuUg66EdtvaajMNlJHMkMPsGB2P8Avetst8KWGir8eP5Vt+lQFxV68WZWsWy0gSAxhUER3kmo3D2xEgzJ/B8ab1s8Ec/qmJ/aFDiLy2sxU5CFliM8aGT52MxSSFk9HnJicMCA126TcZ51Fu4HeCP4s7DX+7FdXrkHpVB/1K30x1aRt9LbDsNT+a6/WMm8eClKVlopSlApSlApSlBDcbtEtmmAoVtpnK4P9J/JrlfHeMWr+Mtov9mF+plylncaToDAkV1/il8IpJggwIOmk9WvxP4r8+cawhsYlxtlJZY2yk9MHuoWP51vFjJJYa+9rFXQrZLlxQFBBMHLBiROcFSBOgPxVu4T6zwnIWzjLb57bBgMg38wCIjMd9x5mqJxO4ly4rIS+nVqDtqx11H/ADtXSeH+mLOIt4fEhhZuKmW5A6bgymJkyYU++2u1WfmkIz9IGMtlkfDRmv2lLaRlTUKfYkaQPE9hVOw6qwZmJYmQ0S0GdDBgxGmhJ0qQ47dUWcyh1uWWa1DAjLbLM1oNI1MOdvHxWvwHh9tevEZlAUuBBgRuxG/nakdoJV+9hNM4mPHjx+a9Paz3Ady5BKrA+owYPbcVaDgbLlguo1y/bKQI3ac522A9q8XeA3GsAJYCNahke2xY31I12JAYASY8xGlW0pv8JwFzDYlUsXQ7cty6XhJshVLjKysPqj6l0qy2sfjDZLtatBZgZnFxXgFsylT0gAEyc2kbRNaeE4M73mvvavKCnSpCNOkZM0lR9ImY9tTUFxniLOwsKhtNccC4JHUCQygAbSd2B6hM9qzy1wlEF7G3wxs22ZdOYoZVjTcOxzDU9XvUHx70xfwkvctfsyYUiGVQZ6T49p0rsXB8EttANGYADNGvbT7ePipBwDIIkdwdQamy6vzsuICqRIED3199t/8AOtiw7W7NpbdwkZObcAbRHuSolW0JhwPyZqZ/SfwNcJfDW1HJvggA7WnH1QPBzAx5FR7ywvOHssoAQG6tzN0hIW2SNDplAJ0j3rbCc9Gj/vbUgzm86d5HxPxXX64x6KxB/XrIMyWjq9vHvpFdnrGXLePBSlKy0UpSgUpSgUpSgi+NW8wAJgb/AEho37EECdpqvY7BJi0cMyABSv8AZhWjx9IP4NSvE8YUxiqWhHt7ErBILk6HWYG4rm3qr1g63LtjDZQM5UMkkj6ZymYMsWGg/rWohmWvh/TH6ljbfNZLgQq7qBrkYlQIPc6D71ebXCjw8jlq13BNLFSvMaySIMDfKVJ2nxFUrhOOByJdRnvXXUszhvpDBixMyfpj48Rr1HG8csWbP7RyAEzdIJYKCFDQBp1EAVZtIcouph72JS3hFZrWfO+dQMwUmFEAaR2P+VWPF37YRmuqFVUIiASxMZQREAEGO51rd4Ng8FyruJuLlznUoGItltYVl3cEdRXQExtUF6vRblm1rfRGOYtdQAsJhI6gJ1mNNCDVGXhXD2a9kt3ClxlBF1c2dDGqZVIESACCNftVv4a9mwrC5by30BJnKWedM6sIzA6/Gogd+f8ADsTcw2JtvcEAi3lyQQyz0sJ+Doddfarz+keyXwnNt6m0Rc00JSNdQfepJHCn8a9bHO66n93KIC5Y7dpk7/8AvSoPjLj4gXbYZYIdVEnLliDMamBqYrSxd8lyYg/mvWCVrjIqmGnKDtqYC69tu+kVqmbdb9O+tWJKXIJ+vXSFnXvAWNiatuG4vbuJnRgV7mZjbxp57+K403pi9bxIS3dVroOuUNquX6xl6mA1BKzqPiZTjWE5FlLhu5m3uHqAOb+z6WOYjQg99ewmszENRMsnrTigxi4Vity3alzFyCxKlAZBOghe8Tmmq/i8axa4YgXGUlVLKJE9RTYk6eam8U63sLdulSTZVOWzLywZJcygY6OpJgadxGgELh8UbthVdswzMiMRLIQLRUk75csqfYDxWoSUp6Kn9fsRtm12EaH89v8AYrttcI9G2CvFLIYQVuQRPgMD86/0ru9Yyax4KUpWWilKUClKUClKUHO/0i4u4MXZs2yAL1sgmNdM3SD2zEgTUB6W9LWMSwZVdcvuCBtKsO4nuAPzVh/SHZc4q26Ak27JdYj61aVmdx7e1VLDcXOCvi7YYtZuw8CAeqSwImJUmPgVuOGJ5Wzh3pUl7lvMUVCAHD5iYMjRlICiAMp8VMN6Vtqjm5cLBgM+gBfJJTMT4nSIqgY7jzMGZGS2SxJ0mZEnWdCT5g+Jmvo9ZOlm0jAP1Z3DSSwSSs+3nzFJiS4XZsOmFw0lS7nKqq0EWwxgxJGg0+8earF7E4bE2hb2uElbed2Ks9wEBrmujKSIYZoldqgfUfrF8YbXMITI2uWYIO5gnXSN6jLtwvlYuZtrng6bHWNpMfkVaSZWXjfoq9bVmzNkssqgvJDAxBXyATHberdxTji8q5bHUdVzaAJ+73MlpmF+Ne9SuLuDG8OuC03Vy/fpuABgNftrXHsdxRnBQkTIACAn6ZmG2MsZJ/rUjus9m7xj0y55j4ezmQtuD9IEkZR3G+vxBqtthLiDJc6ELjMWUkAjMBOn/wBtN9966Fwnj/6upcy6hQggR9Oi7+Pz8Vueqsfau4O5zNHuALaIIGcwrH7BlIJ07DvVuUpWcNw9Dat27eJS65LMVtABbSQP2mbKrKQQAZiQY963eTaxFnD2UL3FNwAuFiWY9TKp1KICAW0A95qAT0xj1sMeVdFkgTpBIBkSv1R38VJcC9RctlRbotD6CzDMWTpGUg6KogkATufNBk9VBDzyvQUFpFQTl1Dvqu2isFDGdveor0rwZsQ+igKCFbMSAz7gCNyAMxHt2kT79ZXkvBbyn9r9FwQRmRT+zcyTJ7HXsKtPorHvctrlyK9u2Qg6SHzMgdiv1ZiEbU9woE609j3YBwg4XjljQ5LlwMja6yOsfObX4Irr9UnhvGLOKdEWeZauK8MpUg5oMSfDCQOxnvV2rMtwUpSsqUpSgUpSgUpSgof6RMdyXBEybRUQO7HSO8giuZYvDHlDNpEMoGkq24yxEyJ+D7V0r9KF5V5QcsoMmVgN07QT7naqzbs3MVaH6vhOjYNlNxsy9y2g/rXSOHOeVRsKxIUAtJ2WW1A6Z7bH7VsYrhrBizsqrGhdwrSYjQ9R/BrweYHyu5QmZXMykMJgMBAGukdq8rbtlkEgB2g+I/vRqNd4NaRqYywMmZGzrKqxjQMQTEkAnY6x29qlbeK5dtEInpKEho+uQQPMEie39a+2+HCzfu4djmzLmXpMHIRdQifKhx9zUhiLmfC3hMLZyuswJBkuvknpGg7qKgtv6L+J53xSH+0yo8STqFyka6nUDuar3qbgTW7jXVYLdGG5z28smYtq8/Mt8R+MXpjiCrxW0S/KW4uRipjMTGUSPLAaj+VWzGXP++xSsVZlw68zKsCWupA1M9KBZ7a1niWuYU301wO7irqgSCess2yroD2/A9/muq8M9JYayyvk5lxSSrvBKk75REDaqHwwPzcQeHGDbulnwt2AGQliDbbfVRGXtvO1XrCceH6ut9Q1yyR2+u2w3VwfB0n86a1Mlhm43xBrWpuW7K5oXOJ5hgECR9InTzVB9R8FS+r3MyFhc0dE0ZmNpWCxqQXubGdjWz6z9T84G3btFnWemCWgaPMagCZ+1QPprjwW9a5xK2rf9nJLdYBln+XdmJidh2qxCTLzxz0BjMPauFf2qjblySykiQRuIiYgjeon0XxU2r+R2AB2zs4CMCsmARJhdm00rruD9aWW3IIESykECRPzXni3pnBcQXmZVLkKRcEq0dp20Ipt5K8IrC3FbiIuJdRh02yoIBLF88wBqAARPsK6BVBwH6PkwmJt3rd5iquvQwBmdBqI2zeKv1ZlqClKVFKUpQKUpQKUpQVf1iVvWr2Hy5rgth10OhJYA7eV81T/ANH3Hhas3LZT96d2MGO4947eKvXGMQFvEMMwa3BEwf8AjeuOcSV8LiXWwGhj06GSp1gH5zD4mtx3YnlJeubNt7nMRYzdyCOozpJPxH3qr4bCu7sEtkzqDEBTIn2jWpnFYvFcvNcTl2wfqZQBI1juc0gRpvUHevXXHWzn+FSS0k+NY2NahmVg9R3wpw7jJzbSpmVSJYp5A2BUQexke9a/EcSqLew4jKWDhzEm04DJHeRKzvoPatccEMssOLttQWV0C5TEydSWXUbREyYAmvJ4ccRhhcB6rA5bCDLCcyHTQDK5EnTpoMPDeItbKXM3VaIyBQkx8kEdtyD53q2+luY+IfE5CUKG0jNpzcQxR/nMxBltgD9qqPD+G3bjBFs3W1ADfSAus5mAgDUmSdBV49HcLIsJiXdeXZa5cljIhWcSvyV+4/FJWGL1bjBh2wl6wnLuKgtkA/XaCrGsbhgwnsRVnznE4S7dsiL6kretj6biH61ZYHUVJIO6tImNKoHr/GZ0w4QGLdhEZoH1MqXPkb/kGrtwXHG3eZ16RisImIU6H9qqqrafiszwqC9MjD4c3GxWLKX2aCLitPLUyokaGe89wPGspj04TcOZcWqPtnAkHvqCsTpvofeqL6mB5l2VXNKsJE6NAYie+aPtWrwzDu5OUL+zmZCkGPbL7GrSWteF4JgA5ZcfYB3EW3HmdDc8eKyW8fZskGzj0fJsrriFUxOm7CNfFV1eGscp5xUtlnKI+oKRHt1D8GvjWbrOge+x1MkgGCCVHyen+tWhaPS/qu62Nt2GfOjOJZc0FvJzqDE+B4HvXW6436a4dcONwzljcIIJEAZQN9B8iuyVjJrEpSlZaKUpQKUpQKUpQQPqSymUu7MumhDFQPkggD71yz1cVAR7dwO6vJAucwx2gSYEj+ddxIrzkHgVYmkmLfn/AI3xRblqxIYoCC8nqLD6tzr310qtknbq2MCe3/r4r9Rm0vgfgU5K/wAI/ArWzOrhHG1xAe3ce8l6bSpcIdJVoBUEqZLKWEPuYPavHpY4hb7rbYo91IV16gHWSonYysr7Eiu95B4FfcoqbLqoePvNawM4jM4AkoFCnEPucwSQtkeJ6o1MHWo8dx7HD4fh4IR3yjFFdYL3C+QRpC8wlo9h2rtUV8yDwKlrT89ergzYu+tsFrYuZVMEzlAUan4/2KuGBYnhWFuZZfD3TaaQQeWxPYSQAcmvtXVsoplq7Jq4nx3Ai+wBU5whAgE6lkj6d+ksftWDh3Bnt3LhLMLZEhx0SW/pGs13PKKRTY1fnu3hpQ/UZWASMx0YlRoNNFH5NeVtEEKFYqTr0uApzPHnSDX6GikVdjVyD9HmGunGrcUEID1DYZXVux79P8q7BXyK+1mZtYiilKVFKUpQKUrHeTMpBmCI0JB+xGo+aDJSuapj744ViLkYgsvOK3ud9PLe4qmC+aAANI1jvU96ozW+Gh0e6HXlkEXHzEsyhpM6yCd9qxs9U/ppjKIvmaWylVvh+ANxbyMb9rMyaNeLtlWGlWzEqG1Gh7GtLgmCNzE4tTevxYxCC3N1yMoS1cKkFoYEk7zvVtz9KO/fj+lxpWrxDC820yZmQsNGUlSp7EEe9c5wfG2S/YN67ei2rWsSgdoGIt5hb7/+QKSB3hfOrLKl6PQnqRMxPDqFKp3EjdsWcHZNx1OIvBb1zMWKyrOVVmJyyQFB/GutbNm41jiS2EZ3tXLDXGR2Lm2yMoUhmJYBsxEE/u6d6bHo9rifM/8AFopVDw997vDruMe+6X15jCHIS0bZYC2bc5SOmDIkz8Vn9R4u4bGCu/tVe7cti5btuyFgyMzKBmAmRvvTZqP00zlrfvX1hdaVT/T9173Drlx7rkE3HtdZ5ltBOVHYQS6kaj7axWlh8TctYbh99btxrl5rSXEd2cXBcHWQGJgrq0rGxpsnw83MX3iaX2leLiSCDMERoSD+RqKqvpg3GweIbmsLnMvor3HLhAjuts9RiAAPmNatuWOF4zN+PuttKqfo+6Rce1e5y4lLacxHuG4jiWi7bJOzGZ22GlTXHsYbVhmQE3D02wNSXbRdPYmfgUvta5dOcc9UlSqz6Gxjmw9i6WN3DubbF/qZT1W2PuUI+4NaHC+L3P8AqOZ8/IxQKWcwhQbUlMuuudcx+wqbN+hN5R4+/wCR3XWlU3j12/YxbXbLXHtpaVr1jMxzIzOGZBPS6hQQBvqKlfR91bmH5iOzq7vlZnZ+kOwSMxMdIFWJ70mXSrDe+ydpSlVxK8XbYZSp2Ig/Fe6UEWvp/DC0bQtLy2MlNcpJmZHvJnzNZL/BrD2xbe2Gtrspkgd/NSFYcVbzKRJE91JU/kbVKhvfK+WHCcMtWixtoFLABjqSQJgSfEn814wXCLNl2e2gVm+oierYa+ToNapdnG3rfDLOLF64b3MAKuxZbs3cmTKdiQdCIMipX1G7jHYZUN4rcS6Wt27uSSgTKdWAESdt6ztDv6OVzG3n9q21pPwmySxNpCXdbjafU6ZcjH3GUfivnBARh7clpy65mzMCdSpPcg6faoWxcbE43FWrlx0SwEFtEcoSHXMbhK6nWQO3Sa1MuWGM3NTx/KxYzBpdQpcUMp3BEj2+9YcFwy1aJNtYZozMSSxjaWMkgVWMLjbt/hd5muuHttdRLqHKXFtmVH00O2vYkV54fj7rYuzhsQzrftzmysypftBSbdwAab6MOx02is7Q6+hlWUXxdx/r3WS7wLDs5drSkkhjvDMNmK/SW0GpE6Vkx/CbN4qbqBihlZnpPkRsfeoS/ZZuJtaN28LZw/MhbjKA+fLIg+O21aVriF25wvFs1xi1g3lt3lOUuLWbIxy6EgiD2JG1LhI6eXaYy8fS1lHBbI5gCdN05nWTlLeYmAT3jfvTBcDw9pla3aVSoyqQPpHhZ+kfFRPptHbW5z1zWEjPdz5y2rMsE5SNP8Qqv8I4heOLt2xdug/rN4FrjzbezbJBtgGZuDTwdCZNLjw1HSzy2jbh0S5bDAg7EQfg1o2OC2EtvbW2oS5IdezZpzSPeTPmarHqfiNyxjSUN1k5BdgGYrb6wpuZAZYKpPSv+tTb4kWMFntO98lRy2Zs5uO8BIPgkjb3q3DnPSyxxxmJ5SGC4Xaskm2kFgATJJIE5RJMwJMDaveLwFu6VNxcxQyu+h8j3qA9F4p3s3cPfLm7YcoWbpdkfqttodDDRPlagr3E79i0y3rlw2rruMPeDENbuK7LynI1IIHST7jxU2im46GU5zF94+8fL6LsvBrAd3FsZ7gh21lh4J/3FeG4DhyqKbSkWzNsa9B8jXSo31ZhWTC37yXbqtaw7ZMrsOpQzBjr1Hbfx71v8DwZVRc5lxs9tJDuWAMEkiTpOb+VX3qmO+m+3y/Po214dbF03Qv7QiC2skePismDwiWlyW1CrJMAQJYlj+STWavtacbmSlKUQpSlArHfsh1KtqDodSP6VkpQRmF9P4a0VKWUGQyuk5SdyAdAddxXvFcFsXLguPbDOBAaTIBiY10mBtWP1NiGt4S9cR8jIhZW00IGn1AioSx6oNpSLnUTdYAOwVraBrSQ0CC03cwjQpBnuZUNepld3K0YTCpaQJbUKonQe5JP8zWDG8Is3WDXEBYDLmBKnL3UlSCV9jpVbT1EvPd5hSbalQ4JgDEHVSNC2QCBrtrXvifqkG2bZVQbls6rdmM1u86xA1/stdoJG9WkjKYm1ju8MtNaFoovKAgINFAGwgdvavQwFvMjZRmtgqjHUqDEgHfWBUbw3jHMW6FGlpQA2YSxCydNwNoOszUKPVKc2285slhp6xNxmGFYEgCABzfq9mgRSjafKyX+A4d3NxrYLkQWkyR4329tqy3eFWWs8k215QEZAIWNogdtdqgsT6ocgqlsK+ZUkurDOUzkdukD97YmpHhHG+c7oUCsq5h1zmAuXbRO2nVa99CKlLvl27trDcGs2zKIAcuWZOimJA10Gg28Vg/+N4bLlFsKM4uAqWBFwSc4IMhtTJG8ma0eD+pOY1lCulxVi4XBJZrbXIgKBPSdvb7a/EeKXbd91Nw8lr1u2rALNp25Rytp9DhyATsQBOohUHqZeZTzcIsm7zSg5kRm1mDuN9vasVvgGHVFtraARGzKokBW8iDpUDi/Uy3VtdPLDXbbAm4Jyi5aGw/eOYgqdh5kU4h6iN7DtFvIrIXz8wSiqUgkAaGXGk6a/dUHqZeVjThFkXGuhALjjKzayR4Ou2p+K+LwawLZtcteWTmKmSM0zOvedfmoj/5aC7olsMVZQBzIJzXbtok9JiDbmNdGHxWo3qdbl626AaWmYLzAC5KWXAA2gB9/IMClQm8+Vox2At3kKXVDId1Ox+fI9q94TCraUIghRsNTH5qN4Jx0Yl2CrCqFObNuWVGgKQDEONTUxVLmq9ilKUQpSlApSlApSlB5dARBEj3rx+rJObKs7TAmBtrWWlBr33t2xmfKokCTA6mMD7kt/On7MfwCB7aAzH23rQ9S2S9pAqyedaP05wAtxSSQOwANR9v0fbAClyyDLoygyF5EhvIIw407ZmoLAty3qQU/vGR8Ca+ObYkHINNZjb39qhm9LqGLI4WWzZcgyk8w3BmHcCYj4qLwXpybzW3QtbWAHcT0ocOYIKwwflbhjGugoix8Rxtu2sgIzFkWJA1YgJJ1gCZn2rZtXlygtlVsoLDMDE+/cSd6rmI9PcpswJcPdQZRbByqLr3ZJ125hE+AKy2fSeXL+1nKLYg2wQ3LGWWWYOniNlmcooJfhmOW5bzkKkMykSDGVmQawN4/nW05QSDlE6mY7dzVfb0is6XNJBKlBlY5r7HMARM88+2g32rf4jwJbtw3CQHyoFOUGOW/M+4bYjSRQb5a2DugO/bvBn7mP5V9L2xIlBG40ETrqKr930dbKxm1y5c2QEj9m9sH7ZyQO2lZV9Lgsxe5mBdXgoupW7zRJ76yPiPFBOJknTLJ10iT7/616Nhf4RtGw28fFRHBeAfq7huZmi0LcZYzZYgnXcARpGm8wIm6K8qgGwA+3javVKUClKUClKUClKUClKUClKUClKUCovi+LuI9pbYBzlgZVjEIxUyDAlgBr/FUpSgqnDsXiFtgqo+tFPMFwtcZltl4zMMhHXO4kbb1IcM4nedJe34lspUISoYgqxzNlYkdO8dql2sKWDFQWUQD3E7xWSgrH/VsVybVwKhZ7ZY28jhwwUlt2mA2URBJ19qz4fi143VUoMpIhsjjmAu6swk9AVVB1mZ07VNjDrnLwMxEE948VloFKUoFKUoFKUoFKUoFKUoFKUoFKUoFKUoFKUoFaGIxF4MwW2CBsZ36Z/rpW/SgjRir8xyRHnMPIH+ZP2rxbxt+RmsQNNc07zP40/NStKCOu4q8CQLM7wc41EwPyNf5V8OKvif2QOhjq3ILR+YH+KpKlB8XbXevtKUClKUClKUClKUClKUH/9k="/>
          <p:cNvSpPr>
            <a:spLocks noChangeAspect="1" noChangeArrowheads="1"/>
          </p:cNvSpPr>
          <p:nvPr/>
        </p:nvSpPr>
        <p:spPr bwMode="auto">
          <a:xfrm>
            <a:off x="2390917" y="-2558896"/>
            <a:ext cx="3658791" cy="53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90" tIns="65045" rIns="130090" bIns="65045" numCol="1" anchor="t" anchorCtr="0" compatLnSpc="1">
            <a:prstTxWarp prst="textNoShape">
              <a:avLst/>
            </a:prstTxWarp>
          </a:bodyPr>
          <a:lstStyle/>
          <a:p>
            <a:endParaRPr lang="nl-NL" sz="3699"/>
          </a:p>
        </p:txBody>
      </p:sp>
      <p:sp>
        <p:nvSpPr>
          <p:cNvPr id="3" name="AutoShape 4" descr="data:image/jpeg;base64,/9j/4AAQSkZJRgABAQAAAQABAAD/2wCEAAkGBxQSEBUUEhQWFhQWGB8YFxgYGBoYHBgYGh0XGhccHxwcHiwgHRsnHBYcLTEhJTUrMC4uHSEzODMsNygtMCsBCgoKDg0OGhAQGywkHyQsLCwsLCwsLCwsLCwsLCwsLCwsLCwsLCwsLiwsLCwsLCwsLCssNywtNywwNywsLS0sK//AABEIAQ8AugMBIgACEQEDEQH/xAAcAAEAAgMBAQEAAAAAAAAAAAAABQYDBAcCAQj/xAA9EAACAQIEBQMDAAcHBAMBAAABAhEAAwQSITEFEyJBUQZhcTKBkQcUI0JSobEzYpLB4fDxFSRD0RZy0hf/xAAYAQEBAQEBAAAAAAAAAAAAAAAAAQIDBP/EACoRAQACAgEDAgUEAwAAAAAAAAABEQISMQMhURNBFGGBofAEotHhYnGR/9oADAMBAAIRAxEAPwDuNKUoFKUoFKUoFKUoFKUoFKUoFKUoFKUoFKUoFKUoFKUoFKUoFKUoFKUoFKUoFaVridtrzWQW5iAMwysAAZAMxGsGPg1uGqbxe3dOJxhtC6rNZsqjqrDqV7ueDEGA4/3NSZp06eEZXf53hcppNUfG4y7aY2ne4qc5wpa5kLLygVyuxEqLmp1794Ir7aTE9Ye7eYpZBtm3mK3CbRzNnHT/AGk6b/TECpu6fD9rtc8RfCKWaYAkwCTHwNTXjAY1L1tblskowlSQVkHYwRMVoYewbeDIZrjsUJOaWbMw1AAExPaoG3i7qcPw9q2l5XVLQunluMqhra3ANASYJ+nWAY7UmaZx6W0dp96XSaA1S1t4guyl8RCWhytGBfoeSxmAc3Y9X0+9Y3sYq2ubPiXK/qpyyTmZnAxGm307rsN9N6mzXof5QvE0mqPavYlr3UuIkjEBozBQQw5EDYDINCNye52+xiVRkL35Nqw+dg7A3OrmKcvUoMCcv0/1ux8P84XilanCmY2LZZWViiyrHMymBIJ7n3rbrThMVNFKUohSlKBSlKBSlKBSlKBStfEYtUIDGJVm+yxm/qK0rHqCw5yqxJ8BST2/9iglaVAYb1ZYfNlF3pMH9mdx8V6v+qLKqWy3CAAT0xuY7kUS27xHhvNZGzlck6QrK2aN1YbiND81n4fgls21toOldvuZP8zUVb9VWizLkuysT0jvtrMH7Ub1VaBIyXJH90D8SdaU1vNUnq+RVcPrG1myi1fJAnRFIgb/AL3vXm/60so2Vrd+ZgdCmfw3irTNws0V8ioVPUtogdFwT2IUEfILVo4r17hbbFW5kjcZNvvMd96UWtEUiqj/AP0XCeLv+Af/AKr3b/SBhSdrwnYlIB++b2pUlwtlKqz+vcIJkuIMfT/rFYh+kTBnbmf4P9aUXC3UqD4Z6qw990S2XLNO6nSATqdhtU5UUpSlApSlApSlApSlBWfVZOdIn6SBHckgxMH+Efiqegtm8GXMtzdmZiNFIUgzE7aDarn6nbUBsxU6wrQTlNv+h1mq1Ys2yp5SMQjknMzFgxJJOm51017VqGZRNxLiJddRAILCFIB011zRM96sOPw1hU5V1WgoSG5jDRQrjQyAeoamoN8U62L4641ABzQJERq3me1WCzxXmkobeXIhJJmegZertt8ffaqiP4T6aS8JVyoz8uMu7KsnNm2Ee29b1oIHKDmGCVCjKFJWDvG20e8it2ziwlsZOkZwx3UdQYEkk7dPbx5rBxbGkWsxcCCQdYExmI0MyB/npUVE8Tx4W8Um3lXOssIYEEA/u/8ANamM4ij8shrWjAEmSdvcCNhtFaGNt82+OvMesuSoAkMDEkkfetrnhMnUkzoVPz/C8d/barSW3cBxNSzhmQz9OWZJiDIBk7VD+oCpuKxXUSCIK6HYie8jvVm4P6eN3Vr4k9bKollDAkHMRvPb23qE9Y8DuYYZlY3Lc6k7pIGXMAIAJO40+KRyTHZB3GUx0MGA1IYx5BjX/fxWRWzAbj5M7+OmK1MOAIJ1J3H9RtFZbr5QFVhEQNfHnc1pl8e2m+YMRuCV1HsPMVrXLwVjGp8yYP471sEo0ZmVvfbx7e3nzWHCBbmNw9nZCwzkAmVklhprGUHWgm/0f35x9oMdZYjU69LSPHea7NXJvTWHs/8AVZw7AWkulEQkszdD52B/hB8+1dZrGTeJSlKy0UpSgUpSgUpSgq/qzGcu6kIGzIR206kjfQ96r/BrY5Tl0JIbWNNgAdJ11B1FT/qnDlrqkGYCiJ1BLnUgCY0qrca4mFMXiqgHYq/b3Jn71qGZazWEe3d6TOZshHVBnQf81n4XxK2etmu2iEYPb1a2GOhJzDbUETOwrQw3Hib5s2bersHLXFIjMEiFzSZ3kkb7VL8Q4c5dlz2rjPbKwqtblhrA6yNj3/FaRu2sRZNtlbE2znymQ0RAbSMxIBJHtG9bJwC3rICm28PnnOJCkKCOg6npH4qFwFlLr3MgZXAtk5/qlC0iAdARl9tTvWpx/H4S3bi4me6xJISBHY5iBoxnaalFvOMa0LmTRzL/AFMFgzIME9OlRvGrttLJy5M7SOk5oUjqOvtpPkioPFcVOcqgVVEwNST2EmSCQPGmtad3E3L7kkiSMoWYAURoPHatUzboH6OPUbmw1n/yD6GOpYawupiR400q5XuN2TcFu+IV0yyw6S2oZGX90xG+mumtcy9EcPPP+ohvqiA2wOkd5B3HmukYlxYs8xwCypmOaGZoEkGNzIgb61ieWo4c24/hEw2LuooYoIZRBJCsNN9dNta1bl9dGUhmG4Zo0086bjvWT1lcY4x7jZitwAgsuUg66EdtvaajMNlJHMkMPsGB2P8Avetst8KWGir8eP5Vt+lQFxV68WZWsWy0gSAxhUER3kmo3D2xEgzJ/B8ab1s8Ec/qmJ/aFDiLy2sxU5CFliM8aGT52MxSSFk9HnJicMCA126TcZ51Fu4HeCP4s7DX+7FdXrkHpVB/1K30x1aRt9LbDsNT+a6/WMm8eClKVlopSlApSlApSlBDcbtEtmmAoVtpnK4P9J/JrlfHeMWr+Mtov9mF+plylncaToDAkV1/il8IpJggwIOmk9WvxP4r8+cawhsYlxtlJZY2yk9MHuoWP51vFjJJYa+9rFXQrZLlxQFBBMHLBiROcFSBOgPxVu4T6zwnIWzjLb57bBgMg38wCIjMd9x5mqJxO4ly4rIS+nVqDtqx11H/ADtXSeH+mLOIt4fEhhZuKmW5A6bgymJkyYU++2u1WfmkIz9IGMtlkfDRmv2lLaRlTUKfYkaQPE9hVOw6qwZmJYmQ0S0GdDBgxGmhJ0qQ47dUWcyh1uWWa1DAjLbLM1oNI1MOdvHxWvwHh9tevEZlAUuBBgRuxG/nakdoJV+9hNM4mPHjx+a9Paz3Ady5BKrA+owYPbcVaDgbLlguo1y/bKQI3ac522A9q8XeA3GsAJYCNahke2xY31I12JAYASY8xGlW0pv8JwFzDYlUsXQ7cty6XhJshVLjKysPqj6l0qy2sfjDZLtatBZgZnFxXgFsylT0gAEyc2kbRNaeE4M73mvvavKCnSpCNOkZM0lR9ImY9tTUFxniLOwsKhtNccC4JHUCQygAbSd2B6hM9qzy1wlEF7G3wxs22ZdOYoZVjTcOxzDU9XvUHx70xfwkvctfsyYUiGVQZ6T49p0rsXB8EttANGYADNGvbT7ePipBwDIIkdwdQamy6vzsuICqRIED3199t/8AOtiw7W7NpbdwkZObcAbRHuSolW0JhwPyZqZ/SfwNcJfDW1HJvggA7WnH1QPBzAx5FR7ywvOHssoAQG6tzN0hIW2SNDplAJ0j3rbCc9Gj/vbUgzm86d5HxPxXX64x6KxB/XrIMyWjq9vHvpFdnrGXLePBSlKy0UpSgUpSgUpSgi+NW8wAJgb/AEho37EECdpqvY7BJi0cMyABSv8AZhWjx9IP4NSvE8YUxiqWhHt7ErBILk6HWYG4rm3qr1g63LtjDZQM5UMkkj6ZymYMsWGg/rWohmWvh/TH6ljbfNZLgQq7qBrkYlQIPc6D71ebXCjw8jlq13BNLFSvMaySIMDfKVJ2nxFUrhOOByJdRnvXXUszhvpDBixMyfpj48Rr1HG8csWbP7RyAEzdIJYKCFDQBp1EAVZtIcouph72JS3hFZrWfO+dQMwUmFEAaR2P+VWPF37YRmuqFVUIiASxMZQREAEGO51rd4Ng8FyruJuLlznUoGItltYVl3cEdRXQExtUF6vRblm1rfRGOYtdQAsJhI6gJ1mNNCDVGXhXD2a9kt3ClxlBF1c2dDGqZVIESACCNftVv4a9mwrC5by30BJnKWedM6sIzA6/Gogd+f8ADsTcw2JtvcEAi3lyQQyz0sJ+Doddfarz+keyXwnNt6m0Rc00JSNdQfepJHCn8a9bHO66n93KIC5Y7dpk7/8AvSoPjLj4gXbYZYIdVEnLliDMamBqYrSxd8lyYg/mvWCVrjIqmGnKDtqYC69tu+kVqmbdb9O+tWJKXIJ+vXSFnXvAWNiatuG4vbuJnRgV7mZjbxp57+K403pi9bxIS3dVroOuUNquX6xl6mA1BKzqPiZTjWE5FlLhu5m3uHqAOb+z6WOYjQg99ewmszENRMsnrTigxi4Vity3alzFyCxKlAZBOghe8Tmmq/i8axa4YgXGUlVLKJE9RTYk6eam8U63sLdulSTZVOWzLywZJcygY6OpJgadxGgELh8UbthVdswzMiMRLIQLRUk75csqfYDxWoSUp6Kn9fsRtm12EaH89v8AYrttcI9G2CvFLIYQVuQRPgMD86/0ru9Yyax4KUpWWilKUClKUClKUHO/0i4u4MXZs2yAL1sgmNdM3SD2zEgTUB6W9LWMSwZVdcvuCBtKsO4nuAPzVh/SHZc4q26Ak27JdYj61aVmdx7e1VLDcXOCvi7YYtZuw8CAeqSwImJUmPgVuOGJ5Wzh3pUl7lvMUVCAHD5iYMjRlICiAMp8VMN6Vtqjm5cLBgM+gBfJJTMT4nSIqgY7jzMGZGS2SxJ0mZEnWdCT5g+Jmvo9ZOlm0jAP1Z3DSSwSSs+3nzFJiS4XZsOmFw0lS7nKqq0EWwxgxJGg0+8earF7E4bE2hb2uElbed2Ks9wEBrmujKSIYZoldqgfUfrF8YbXMITI2uWYIO5gnXSN6jLtwvlYuZtrng6bHWNpMfkVaSZWXjfoq9bVmzNkssqgvJDAxBXyATHberdxTji8q5bHUdVzaAJ+73MlpmF+Ne9SuLuDG8OuC03Vy/fpuABgNftrXHsdxRnBQkTIACAn6ZmG2MsZJ/rUjus9m7xj0y55j4ezmQtuD9IEkZR3G+vxBqtthLiDJc6ELjMWUkAjMBOn/wBtN9966Fwnj/6upcy6hQggR9Oi7+Pz8Vueqsfau4O5zNHuALaIIGcwrH7BlIJ07DvVuUpWcNw9Dat27eJS65LMVtABbSQP2mbKrKQQAZiQY963eTaxFnD2UL3FNwAuFiWY9TKp1KICAW0A95qAT0xj1sMeVdFkgTpBIBkSv1R38VJcC9RctlRbotD6CzDMWTpGUg6KogkATufNBk9VBDzyvQUFpFQTl1Dvqu2isFDGdveor0rwZsQ+igKCFbMSAz7gCNyAMxHt2kT79ZXkvBbyn9r9FwQRmRT+zcyTJ7HXsKtPorHvctrlyK9u2Qg6SHzMgdiv1ZiEbU9woE609j3YBwg4XjljQ5LlwMja6yOsfObX4Irr9UnhvGLOKdEWeZauK8MpUg5oMSfDCQOxnvV2rMtwUpSsqUpSgUpSgUpSgof6RMdyXBEybRUQO7HSO8giuZYvDHlDNpEMoGkq24yxEyJ+D7V0r9KF5V5QcsoMmVgN07QT7naqzbs3MVaH6vhOjYNlNxsy9y2g/rXSOHOeVRsKxIUAtJ2WW1A6Z7bH7VsYrhrBizsqrGhdwrSYjQ9R/BrweYHyu5QmZXMykMJgMBAGukdq8rbtlkEgB2g+I/vRqNd4NaRqYywMmZGzrKqxjQMQTEkAnY6x29qlbeK5dtEInpKEho+uQQPMEie39a+2+HCzfu4djmzLmXpMHIRdQifKhx9zUhiLmfC3hMLZyuswJBkuvknpGg7qKgtv6L+J53xSH+0yo8STqFyka6nUDuar3qbgTW7jXVYLdGG5z28smYtq8/Mt8R+MXpjiCrxW0S/KW4uRipjMTGUSPLAaj+VWzGXP++xSsVZlw68zKsCWupA1M9KBZ7a1niWuYU301wO7irqgSCess2yroD2/A9/muq8M9JYayyvk5lxSSrvBKk75REDaqHwwPzcQeHGDbulnwt2AGQliDbbfVRGXtvO1XrCceH6ut9Q1yyR2+u2w3VwfB0n86a1Mlhm43xBrWpuW7K5oXOJ5hgECR9InTzVB9R8FS+r3MyFhc0dE0ZmNpWCxqQXubGdjWz6z9T84G3btFnWemCWgaPMagCZ+1QPprjwW9a5xK2rf9nJLdYBln+XdmJidh2qxCTLzxz0BjMPauFf2qjblySykiQRuIiYgjeon0XxU2r+R2AB2zs4CMCsmARJhdm00rruD9aWW3IIESykECRPzXni3pnBcQXmZVLkKRcEq0dp20Ipt5K8IrC3FbiIuJdRh02yoIBLF88wBqAARPsK6BVBwH6PkwmJt3rd5iquvQwBmdBqI2zeKv1ZlqClKVFKUpQKUpQKUpQVf1iVvWr2Hy5rgth10OhJYA7eV81T/ANH3Hhas3LZT96d2MGO4947eKvXGMQFvEMMwa3BEwf8AjeuOcSV8LiXWwGhj06GSp1gH5zD4mtx3YnlJeubNt7nMRYzdyCOozpJPxH3qr4bCu7sEtkzqDEBTIn2jWpnFYvFcvNcTl2wfqZQBI1juc0gRpvUHevXXHWzn+FSS0k+NY2NahmVg9R3wpw7jJzbSpmVSJYp5A2BUQexke9a/EcSqLew4jKWDhzEm04DJHeRKzvoPatccEMssOLttQWV0C5TEydSWXUbREyYAmvJ4ccRhhcB6rA5bCDLCcyHTQDK5EnTpoMPDeItbKXM3VaIyBQkx8kEdtyD53q2+luY+IfE5CUKG0jNpzcQxR/nMxBltgD9qqPD+G3bjBFs3W1ADfSAus5mAgDUmSdBV49HcLIsJiXdeXZa5cljIhWcSvyV+4/FJWGL1bjBh2wl6wnLuKgtkA/XaCrGsbhgwnsRVnznE4S7dsiL6kretj6biH61ZYHUVJIO6tImNKoHr/GZ0w4QGLdhEZoH1MqXPkb/kGrtwXHG3eZ16RisImIU6H9qqqrafiszwqC9MjD4c3GxWLKX2aCLitPLUyokaGe89wPGspj04TcOZcWqPtnAkHvqCsTpvofeqL6mB5l2VXNKsJE6NAYie+aPtWrwzDu5OUL+zmZCkGPbL7GrSWteF4JgA5ZcfYB3EW3HmdDc8eKyW8fZskGzj0fJsrriFUxOm7CNfFV1eGscp5xUtlnKI+oKRHt1D8GvjWbrOge+x1MkgGCCVHyen+tWhaPS/qu62Nt2GfOjOJZc0FvJzqDE+B4HvXW6436a4dcONwzljcIIJEAZQN9B8iuyVjJrEpSlZaKUpQKUpQKUpQQPqSymUu7MumhDFQPkggD71yz1cVAR7dwO6vJAucwx2gSYEj+ddxIrzkHgVYmkmLfn/AI3xRblqxIYoCC8nqLD6tzr310qtknbq2MCe3/r4r9Rm0vgfgU5K/wAI/ArWzOrhHG1xAe3ce8l6bSpcIdJVoBUEqZLKWEPuYPavHpY4hb7rbYo91IV16gHWSonYysr7Eiu95B4FfcoqbLqoePvNawM4jM4AkoFCnEPucwSQtkeJ6o1MHWo8dx7HD4fh4IR3yjFFdYL3C+QRpC8wlo9h2rtUV8yDwKlrT89ergzYu+tsFrYuZVMEzlAUan4/2KuGBYnhWFuZZfD3TaaQQeWxPYSQAcmvtXVsoplq7Jq4nx3Ai+wBU5whAgE6lkj6d+ksftWDh3Bnt3LhLMLZEhx0SW/pGs13PKKRTY1fnu3hpQ/UZWASMx0YlRoNNFH5NeVtEEKFYqTr0uApzPHnSDX6GikVdjVyD9HmGunGrcUEID1DYZXVux79P8q7BXyK+1mZtYiilKVFKUpQKUrHeTMpBmCI0JB+xGo+aDJSuapj744ViLkYgsvOK3ud9PLe4qmC+aAANI1jvU96ozW+Gh0e6HXlkEXHzEsyhpM6yCd9qxs9U/ppjKIvmaWylVvh+ANxbyMb9rMyaNeLtlWGlWzEqG1Gh7GtLgmCNzE4tTevxYxCC3N1yMoS1cKkFoYEk7zvVtz9KO/fj+lxpWrxDC820yZmQsNGUlSp7EEe9c5wfG2S/YN67ei2rWsSgdoGIt5hb7/+QKSB3hfOrLKl6PQnqRMxPDqFKp3EjdsWcHZNx1OIvBb1zMWKyrOVVmJyyQFB/GutbNm41jiS2EZ3tXLDXGR2Lm2yMoUhmJYBsxEE/u6d6bHo9rifM/8AFopVDw997vDruMe+6X15jCHIS0bZYC2bc5SOmDIkz8Vn9R4u4bGCu/tVe7cti5btuyFgyMzKBmAmRvvTZqP00zlrfvX1hdaVT/T9173Drlx7rkE3HtdZ5ltBOVHYQS6kaj7axWlh8TctYbh99btxrl5rSXEd2cXBcHWQGJgrq0rGxpsnw83MX3iaX2leLiSCDMERoSD+RqKqvpg3GweIbmsLnMvor3HLhAjuts9RiAAPmNatuWOF4zN+PuttKqfo+6Rce1e5y4lLacxHuG4jiWi7bJOzGZ22GlTXHsYbVhmQE3D02wNSXbRdPYmfgUvta5dOcc9UlSqz6Gxjmw9i6WN3DubbF/qZT1W2PuUI+4NaHC+L3P8AqOZ8/IxQKWcwhQbUlMuuudcx+wqbN+hN5R4+/wCR3XWlU3j12/YxbXbLXHtpaVr1jMxzIzOGZBPS6hQQBvqKlfR91bmH5iOzq7vlZnZ+kOwSMxMdIFWJ70mXSrDe+ydpSlVxK8XbYZSp2Ig/Fe6UEWvp/DC0bQtLy2MlNcpJmZHvJnzNZL/BrD2xbe2Gtrspkgd/NSFYcVbzKRJE91JU/kbVKhvfK+WHCcMtWixtoFLABjqSQJgSfEn814wXCLNl2e2gVm+oierYa+ToNapdnG3rfDLOLF64b3MAKuxZbs3cmTKdiQdCIMipX1G7jHYZUN4rcS6Wt27uSSgTKdWAESdt6ztDv6OVzG3n9q21pPwmySxNpCXdbjafU6ZcjH3GUfivnBARh7clpy65mzMCdSpPcg6faoWxcbE43FWrlx0SwEFtEcoSHXMbhK6nWQO3Sa1MuWGM3NTx/KxYzBpdQpcUMp3BEj2+9YcFwy1aJNtYZozMSSxjaWMkgVWMLjbt/hd5muuHttdRLqHKXFtmVH00O2vYkV54fj7rYuzhsQzrftzmysypftBSbdwAab6MOx02is7Q6+hlWUXxdx/r3WS7wLDs5drSkkhjvDMNmK/SW0GpE6Vkx/CbN4qbqBihlZnpPkRsfeoS/ZZuJtaN28LZw/MhbjKA+fLIg+O21aVriF25wvFs1xi1g3lt3lOUuLWbIxy6EgiD2JG1LhI6eXaYy8fS1lHBbI5gCdN05nWTlLeYmAT3jfvTBcDw9pla3aVSoyqQPpHhZ+kfFRPptHbW5z1zWEjPdz5y2rMsE5SNP8Qqv8I4heOLt2xdug/rN4FrjzbezbJBtgGZuDTwdCZNLjw1HSzy2jbh0S5bDAg7EQfg1o2OC2EtvbW2oS5IdezZpzSPeTPmarHqfiNyxjSUN1k5BdgGYrb6wpuZAZYKpPSv+tTb4kWMFntO98lRy2Zs5uO8BIPgkjb3q3DnPSyxxxmJ5SGC4Xaskm2kFgATJJIE5RJMwJMDaveLwFu6VNxcxQyu+h8j3qA9F4p3s3cPfLm7YcoWbpdkfqttodDDRPlagr3E79i0y3rlw2rruMPeDENbuK7LynI1IIHST7jxU2im46GU5zF94+8fL6LsvBrAd3FsZ7gh21lh4J/3FeG4DhyqKbSkWzNsa9B8jXSo31ZhWTC37yXbqtaw7ZMrsOpQzBjr1Hbfx71v8DwZVRc5lxs9tJDuWAMEkiTpOb+VX3qmO+m+3y/Po214dbF03Qv7QiC2skePismDwiWlyW1CrJMAQJYlj+STWavtacbmSlKUQpSlArHfsh1KtqDodSP6VkpQRmF9P4a0VKWUGQyuk5SdyAdAddxXvFcFsXLguPbDOBAaTIBiY10mBtWP1NiGt4S9cR8jIhZW00IGn1AioSx6oNpSLnUTdYAOwVraBrSQ0CC03cwjQpBnuZUNepld3K0YTCpaQJbUKonQe5JP8zWDG8Is3WDXEBYDLmBKnL3UlSCV9jpVbT1EvPd5hSbalQ4JgDEHVSNC2QCBrtrXvifqkG2bZVQbls6rdmM1u86xA1/stdoJG9WkjKYm1ju8MtNaFoovKAgINFAGwgdvavQwFvMjZRmtgqjHUqDEgHfWBUbw3jHMW6FGlpQA2YSxCydNwNoOszUKPVKc2285slhp6xNxmGFYEgCABzfq9mgRSjafKyX+A4d3NxrYLkQWkyR4329tqy3eFWWs8k215QEZAIWNogdtdqgsT6ocgqlsK+ZUkurDOUzkdukD97YmpHhHG+c7oUCsq5h1zmAuXbRO2nVa99CKlLvl27trDcGs2zKIAcuWZOimJA10Gg28Vg/+N4bLlFsKM4uAqWBFwSc4IMhtTJG8ma0eD+pOY1lCulxVi4XBJZrbXIgKBPSdvb7a/EeKXbd91Nw8lr1u2rALNp25Rytp9DhyATsQBOohUHqZeZTzcIsm7zSg5kRm1mDuN9vasVvgGHVFtraARGzKokBW8iDpUDi/Uy3VtdPLDXbbAm4Jyi5aGw/eOYgqdh5kU4h6iN7DtFvIrIXz8wSiqUgkAaGXGk6a/dUHqZeVjThFkXGuhALjjKzayR4Ou2p+K+LwawLZtcteWTmKmSM0zOvedfmoj/5aC7olsMVZQBzIJzXbtok9JiDbmNdGHxWo3qdbl626AaWmYLzAC5KWXAA2gB9/IMClQm8+Vox2At3kKXVDId1Ox+fI9q94TCraUIghRsNTH5qN4Jx0Yl2CrCqFObNuWVGgKQDEONTUxVLmq9ilKUQpSlApSlApSlB5dARBEj3rx+rJObKs7TAmBtrWWlBr33t2xmfKokCTA6mMD7kt/On7MfwCB7aAzH23rQ9S2S9pAqyedaP05wAtxSSQOwANR9v0fbAClyyDLoygyF5EhvIIw407ZmoLAty3qQU/vGR8Ca+ObYkHINNZjb39qhm9LqGLI4WWzZcgyk8w3BmHcCYj4qLwXpybzW3QtbWAHcT0ocOYIKwwflbhjGugoix8Rxtu2sgIzFkWJA1YgJJ1gCZn2rZtXlygtlVsoLDMDE+/cSd6rmI9PcpswJcPdQZRbByqLr3ZJ125hE+AKy2fSeXL+1nKLYg2wQ3LGWWWYOniNlmcooJfhmOW5bzkKkMykSDGVmQawN4/nW05QSDlE6mY7dzVfb0is6XNJBKlBlY5r7HMARM88+2g32rf4jwJbtw3CQHyoFOUGOW/M+4bYjSRQb5a2DugO/bvBn7mP5V9L2xIlBG40ETrqKr930dbKxm1y5c2QEj9m9sH7ZyQO2lZV9Lgsxe5mBdXgoupW7zRJ76yPiPFBOJknTLJ10iT7/616Nhf4RtGw28fFRHBeAfq7huZmi0LcZYzZYgnXcARpGm8wIm6K8qgGwA+3javVKUClKUClKUClKUClKUClKUClKUCovi+LuI9pbYBzlgZVjEIxUyDAlgBr/FUpSgqnDsXiFtgqo+tFPMFwtcZltl4zMMhHXO4kbb1IcM4nedJe34lspUISoYgqxzNlYkdO8dql2sKWDFQWUQD3E7xWSgrH/VsVybVwKhZ7ZY28jhwwUlt2mA2URBJ19qz4fi143VUoMpIhsjjmAu6swk9AVVB1mZ07VNjDrnLwMxEE948VloFKUoFKUoFKUoFKUoFKUoFKUoFKUoFKUoFKUoFaGIxF4MwW2CBsZ36Z/rpW/SgjRir8xyRHnMPIH+ZP2rxbxt+RmsQNNc07zP40/NStKCOu4q8CQLM7wc41EwPyNf5V8OKvif2QOhjq3ILR+YH+KpKlB8XbXevtKUClKUClKUClKUClKUH/9k="/>
          <p:cNvSpPr>
            <a:spLocks noChangeAspect="1" noChangeArrowheads="1"/>
          </p:cNvSpPr>
          <p:nvPr/>
        </p:nvSpPr>
        <p:spPr bwMode="auto">
          <a:xfrm>
            <a:off x="2607735" y="-2342078"/>
            <a:ext cx="3658791" cy="53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90" tIns="65045" rIns="130090" bIns="65045" numCol="1" anchor="t" anchorCtr="0" compatLnSpc="1">
            <a:prstTxWarp prst="textNoShape">
              <a:avLst/>
            </a:prstTxWarp>
          </a:bodyPr>
          <a:lstStyle/>
          <a:p>
            <a:endParaRPr lang="nl-NL" sz="3699"/>
          </a:p>
        </p:txBody>
      </p:sp>
      <p:sp>
        <p:nvSpPr>
          <p:cNvPr id="8" name="AutoShape 6" descr="data:image/jpeg;base64,/9j/4AAQSkZJRgABAQAAAQABAAD/2wCEAAkGBxQSEBUUEhQWFhQWGB8YFxgYGBoYHBgYGh0XGhccHxwcHiwgHRsnHBYcLTEhJTUrMC4uHSEzODMsNygtMCsBCgoKDg0OGhAQGywkHyQsLCwsLCwsLCwsLCwsLCwsLCwsLCwsLCwsLiwsLCwsLCwsLCssNywtNywwNywsLS0sK//AABEIAQ8AugMBIgACEQEDEQH/xAAcAAEAAgMBAQEAAAAAAAAAAAAABQYDBAcCAQj/xAA9EAACAQIEBQMDAAcHBAMBAAABAhEAAwQSITEFEyJBUQZhcTKBkQcUI0JSobEzYpLB4fDxFSRD0RZy0hf/xAAYAQEBAQEBAAAAAAAAAAAAAAAAAQIDBP/EACoRAQACAgEDAgUEAwAAAAAAAAABEQISMQMhURNBFGGBofAEotHhYnGR/9oADAMBAAIRAxEAPwDuNKUoFKUoFKUoFKUoFKUoFKUoFKUoFKUoFKUoFKUoFKUoFKUoFKUoFKUoFKUoFaVridtrzWQW5iAMwysAAZAMxGsGPg1uGqbxe3dOJxhtC6rNZsqjqrDqV7ueDEGA4/3NSZp06eEZXf53hcppNUfG4y7aY2ne4qc5wpa5kLLygVyuxEqLmp1794Ir7aTE9Ye7eYpZBtm3mK3CbRzNnHT/AGk6b/TECpu6fD9rtc8RfCKWaYAkwCTHwNTXjAY1L1tblskowlSQVkHYwRMVoYewbeDIZrjsUJOaWbMw1AAExPaoG3i7qcPw9q2l5XVLQunluMqhra3ANASYJ+nWAY7UmaZx6W0dp96XSaA1S1t4guyl8RCWhytGBfoeSxmAc3Y9X0+9Y3sYq2ubPiXK/qpyyTmZnAxGm307rsN9N6mzXof5QvE0mqPavYlr3UuIkjEBozBQQw5EDYDINCNye52+xiVRkL35Nqw+dg7A3OrmKcvUoMCcv0/1ux8P84XilanCmY2LZZWViiyrHMymBIJ7n3rbrThMVNFKUohSlKBSlKBSlKBSlKBStfEYtUIDGJVm+yxm/qK0rHqCw5yqxJ8BST2/9iglaVAYb1ZYfNlF3pMH9mdx8V6v+qLKqWy3CAAT0xuY7kUS27xHhvNZGzlck6QrK2aN1YbiND81n4fgls21toOldvuZP8zUVb9VWizLkuysT0jvtrMH7Ub1VaBIyXJH90D8SdaU1vNUnq+RVcPrG1myi1fJAnRFIgb/AL3vXm/60so2Vrd+ZgdCmfw3irTNws0V8ioVPUtogdFwT2IUEfILVo4r17hbbFW5kjcZNvvMd96UWtEUiqj/AP0XCeLv+Af/AKr3b/SBhSdrwnYlIB++b2pUlwtlKqz+vcIJkuIMfT/rFYh+kTBnbmf4P9aUXC3UqD4Z6qw990S2XLNO6nSATqdhtU5UUpSlApSlApSlApSlBWfVZOdIn6SBHckgxMH+Efiqegtm8GXMtzdmZiNFIUgzE7aDarn6nbUBsxU6wrQTlNv+h1mq1Ys2yp5SMQjknMzFgxJJOm51017VqGZRNxLiJddRAILCFIB011zRM96sOPw1hU5V1WgoSG5jDRQrjQyAeoamoN8U62L4641ABzQJERq3me1WCzxXmkobeXIhJJmegZertt8ffaqiP4T6aS8JVyoz8uMu7KsnNm2Ee29b1oIHKDmGCVCjKFJWDvG20e8it2ziwlsZOkZwx3UdQYEkk7dPbx5rBxbGkWsxcCCQdYExmI0MyB/npUVE8Tx4W8Um3lXOssIYEEA/u/8ANamM4ij8shrWjAEmSdvcCNhtFaGNt82+OvMesuSoAkMDEkkfetrnhMnUkzoVPz/C8d/barSW3cBxNSzhmQz9OWZJiDIBk7VD+oCpuKxXUSCIK6HYie8jvVm4P6eN3Vr4k9bKollDAkHMRvPb23qE9Y8DuYYZlY3Lc6k7pIGXMAIAJO40+KRyTHZB3GUx0MGA1IYx5BjX/fxWRWzAbj5M7+OmK1MOAIJ1J3H9RtFZbr5QFVhEQNfHnc1pl8e2m+YMRuCV1HsPMVrXLwVjGp8yYP471sEo0ZmVvfbx7e3nzWHCBbmNw9nZCwzkAmVklhprGUHWgm/0f35x9oMdZYjU69LSPHea7NXJvTWHs/8AVZw7AWkulEQkszdD52B/hB8+1dZrGTeJSlKy0UpSgUpSgUpSgq/qzGcu6kIGzIR206kjfQ96r/BrY5Tl0JIbWNNgAdJ11B1FT/qnDlrqkGYCiJ1BLnUgCY0qrca4mFMXiqgHYq/b3Jn71qGZazWEe3d6TOZshHVBnQf81n4XxK2etmu2iEYPb1a2GOhJzDbUETOwrQw3Hib5s2bersHLXFIjMEiFzSZ3kkb7VL8Q4c5dlz2rjPbKwqtblhrA6yNj3/FaRu2sRZNtlbE2znymQ0RAbSMxIBJHtG9bJwC3rICm28PnnOJCkKCOg6npH4qFwFlLr3MgZXAtk5/qlC0iAdARl9tTvWpx/H4S3bi4me6xJISBHY5iBoxnaalFvOMa0LmTRzL/AFMFgzIME9OlRvGrttLJy5M7SOk5oUjqOvtpPkioPFcVOcqgVVEwNST2EmSCQPGmtad3E3L7kkiSMoWYAURoPHatUzboH6OPUbmw1n/yD6GOpYawupiR400q5XuN2TcFu+IV0yyw6S2oZGX90xG+mumtcy9EcPPP+ohvqiA2wOkd5B3HmukYlxYs8xwCypmOaGZoEkGNzIgb61ieWo4c24/hEw2LuooYoIZRBJCsNN9dNta1bl9dGUhmG4Zo0086bjvWT1lcY4x7jZitwAgsuUg66EdtvaajMNlJHMkMPsGB2P8Avetst8KWGir8eP5Vt+lQFxV68WZWsWy0gSAxhUER3kmo3D2xEgzJ/B8ab1s8Ec/qmJ/aFDiLy2sxU5CFliM8aGT52MxSSFk9HnJicMCA126TcZ51Fu4HeCP4s7DX+7FdXrkHpVB/1K30x1aRt9LbDsNT+a6/WMm8eClKVlopSlApSlApSlBDcbtEtmmAoVtpnK4P9J/JrlfHeMWr+Mtov9mF+plylncaToDAkV1/il8IpJggwIOmk9WvxP4r8+cawhsYlxtlJZY2yk9MHuoWP51vFjJJYa+9rFXQrZLlxQFBBMHLBiROcFSBOgPxVu4T6zwnIWzjLb57bBgMg38wCIjMd9x5mqJxO4ly4rIS+nVqDtqx11H/ADtXSeH+mLOIt4fEhhZuKmW5A6bgymJkyYU++2u1WfmkIz9IGMtlkfDRmv2lLaRlTUKfYkaQPE9hVOw6qwZmJYmQ0S0GdDBgxGmhJ0qQ47dUWcyh1uWWa1DAjLbLM1oNI1MOdvHxWvwHh9tevEZlAUuBBgRuxG/nakdoJV+9hNM4mPHjx+a9Paz3Ady5BKrA+owYPbcVaDgbLlguo1y/bKQI3ac522A9q8XeA3GsAJYCNahke2xY31I12JAYASY8xGlW0pv8JwFzDYlUsXQ7cty6XhJshVLjKysPqj6l0qy2sfjDZLtatBZgZnFxXgFsylT0gAEyc2kbRNaeE4M73mvvavKCnSpCNOkZM0lR9ImY9tTUFxniLOwsKhtNccC4JHUCQygAbSd2B6hM9qzy1wlEF7G3wxs22ZdOYoZVjTcOxzDU9XvUHx70xfwkvctfsyYUiGVQZ6T49p0rsXB8EttANGYADNGvbT7ePipBwDIIkdwdQamy6vzsuICqRIED3199t/8AOtiw7W7NpbdwkZObcAbRHuSolW0JhwPyZqZ/SfwNcJfDW1HJvggA7WnH1QPBzAx5FR7ywvOHssoAQG6tzN0hIW2SNDplAJ0j3rbCc9Gj/vbUgzm86d5HxPxXX64x6KxB/XrIMyWjq9vHvpFdnrGXLePBSlKy0UpSgUpSgUpSgi+NW8wAJgb/AEho37EECdpqvY7BJi0cMyABSv8AZhWjx9IP4NSvE8YUxiqWhHt7ErBILk6HWYG4rm3qr1g63LtjDZQM5UMkkj6ZymYMsWGg/rWohmWvh/TH6ljbfNZLgQq7qBrkYlQIPc6D71ebXCjw8jlq13BNLFSvMaySIMDfKVJ2nxFUrhOOByJdRnvXXUszhvpDBixMyfpj48Rr1HG8csWbP7RyAEzdIJYKCFDQBp1EAVZtIcouph72JS3hFZrWfO+dQMwUmFEAaR2P+VWPF37YRmuqFVUIiASxMZQREAEGO51rd4Ng8FyruJuLlznUoGItltYVl3cEdRXQExtUF6vRblm1rfRGOYtdQAsJhI6gJ1mNNCDVGXhXD2a9kt3ClxlBF1c2dDGqZVIESACCNftVv4a9mwrC5by30BJnKWedM6sIzA6/Gogd+f8ADsTcw2JtvcEAi3lyQQyz0sJ+Doddfarz+keyXwnNt6m0Rc00JSNdQfepJHCn8a9bHO66n93KIC5Y7dpk7/8AvSoPjLj4gXbYZYIdVEnLliDMamBqYrSxd8lyYg/mvWCVrjIqmGnKDtqYC69tu+kVqmbdb9O+tWJKXIJ+vXSFnXvAWNiatuG4vbuJnRgV7mZjbxp57+K403pi9bxIS3dVroOuUNquX6xl6mA1BKzqPiZTjWE5FlLhu5m3uHqAOb+z6WOYjQg99ewmszENRMsnrTigxi4Vity3alzFyCxKlAZBOghe8Tmmq/i8axa4YgXGUlVLKJE9RTYk6eam8U63sLdulSTZVOWzLywZJcygY6OpJgadxGgELh8UbthVdswzMiMRLIQLRUk75csqfYDxWoSUp6Kn9fsRtm12EaH89v8AYrttcI9G2CvFLIYQVuQRPgMD86/0ru9Yyax4KUpWWilKUClKUClKUHO/0i4u4MXZs2yAL1sgmNdM3SD2zEgTUB6W9LWMSwZVdcvuCBtKsO4nuAPzVh/SHZc4q26Ak27JdYj61aVmdx7e1VLDcXOCvi7YYtZuw8CAeqSwImJUmPgVuOGJ5Wzh3pUl7lvMUVCAHD5iYMjRlICiAMp8VMN6Vtqjm5cLBgM+gBfJJTMT4nSIqgY7jzMGZGS2SxJ0mZEnWdCT5g+Jmvo9ZOlm0jAP1Z3DSSwSSs+3nzFJiS4XZsOmFw0lS7nKqq0EWwxgxJGg0+8earF7E4bE2hb2uElbed2Ks9wEBrmujKSIYZoldqgfUfrF8YbXMITI2uWYIO5gnXSN6jLtwvlYuZtrng6bHWNpMfkVaSZWXjfoq9bVmzNkssqgvJDAxBXyATHberdxTji8q5bHUdVzaAJ+73MlpmF+Ne9SuLuDG8OuC03Vy/fpuABgNftrXHsdxRnBQkTIACAn6ZmG2MsZJ/rUjus9m7xj0y55j4ezmQtuD9IEkZR3G+vxBqtthLiDJc6ELjMWUkAjMBOn/wBtN9966Fwnj/6upcy6hQggR9Oi7+Pz8Vueqsfau4O5zNHuALaIIGcwrH7BlIJ07DvVuUpWcNw9Dat27eJS65LMVtABbSQP2mbKrKQQAZiQY963eTaxFnD2UL3FNwAuFiWY9TKp1KICAW0A95qAT0xj1sMeVdFkgTpBIBkSv1R38VJcC9RctlRbotD6CzDMWTpGUg6KogkATufNBk9VBDzyvQUFpFQTl1Dvqu2isFDGdveor0rwZsQ+igKCFbMSAz7gCNyAMxHt2kT79ZXkvBbyn9r9FwQRmRT+zcyTJ7HXsKtPorHvctrlyK9u2Qg6SHzMgdiv1ZiEbU9woE609j3YBwg4XjljQ5LlwMja6yOsfObX4Irr9UnhvGLOKdEWeZauK8MpUg5oMSfDCQOxnvV2rMtwUpSsqUpSgUpSgUpSgof6RMdyXBEybRUQO7HSO8giuZYvDHlDNpEMoGkq24yxEyJ+D7V0r9KF5V5QcsoMmVgN07QT7naqzbs3MVaH6vhOjYNlNxsy9y2g/rXSOHOeVRsKxIUAtJ2WW1A6Z7bH7VsYrhrBizsqrGhdwrSYjQ9R/BrweYHyu5QmZXMykMJgMBAGukdq8rbtlkEgB2g+I/vRqNd4NaRqYywMmZGzrKqxjQMQTEkAnY6x29qlbeK5dtEInpKEho+uQQPMEie39a+2+HCzfu4djmzLmXpMHIRdQifKhx9zUhiLmfC3hMLZyuswJBkuvknpGg7qKgtv6L+J53xSH+0yo8STqFyka6nUDuar3qbgTW7jXVYLdGG5z28smYtq8/Mt8R+MXpjiCrxW0S/KW4uRipjMTGUSPLAaj+VWzGXP++xSsVZlw68zKsCWupA1M9KBZ7a1niWuYU301wO7irqgSCess2yroD2/A9/muq8M9JYayyvk5lxSSrvBKk75REDaqHwwPzcQeHGDbulnwt2AGQliDbbfVRGXtvO1XrCceH6ut9Q1yyR2+u2w3VwfB0n86a1Mlhm43xBrWpuW7K5oXOJ5hgECR9InTzVB9R8FS+r3MyFhc0dE0ZmNpWCxqQXubGdjWz6z9T84G3btFnWemCWgaPMagCZ+1QPprjwW9a5xK2rf9nJLdYBln+XdmJidh2qxCTLzxz0BjMPauFf2qjblySykiQRuIiYgjeon0XxU2r+R2AB2zs4CMCsmARJhdm00rruD9aWW3IIESykECRPzXni3pnBcQXmZVLkKRcEq0dp20Ipt5K8IrC3FbiIuJdRh02yoIBLF88wBqAARPsK6BVBwH6PkwmJt3rd5iquvQwBmdBqI2zeKv1ZlqClKVFKUpQKUpQKUpQVf1iVvWr2Hy5rgth10OhJYA7eV81T/ANH3Hhas3LZT96d2MGO4947eKvXGMQFvEMMwa3BEwf8AjeuOcSV8LiXWwGhj06GSp1gH5zD4mtx3YnlJeubNt7nMRYzdyCOozpJPxH3qr4bCu7sEtkzqDEBTIn2jWpnFYvFcvNcTl2wfqZQBI1juc0gRpvUHevXXHWzn+FSS0k+NY2NahmVg9R3wpw7jJzbSpmVSJYp5A2BUQexke9a/EcSqLew4jKWDhzEm04DJHeRKzvoPatccEMssOLttQWV0C5TEydSWXUbREyYAmvJ4ccRhhcB6rA5bCDLCcyHTQDK5EnTpoMPDeItbKXM3VaIyBQkx8kEdtyD53q2+luY+IfE5CUKG0jNpzcQxR/nMxBltgD9qqPD+G3bjBFs3W1ADfSAus5mAgDUmSdBV49HcLIsJiXdeXZa5cljIhWcSvyV+4/FJWGL1bjBh2wl6wnLuKgtkA/XaCrGsbhgwnsRVnznE4S7dsiL6kretj6biH61ZYHUVJIO6tImNKoHr/GZ0w4QGLdhEZoH1MqXPkb/kGrtwXHG3eZ16RisImIU6H9qqqrafiszwqC9MjD4c3GxWLKX2aCLitPLUyokaGe89wPGspj04TcOZcWqPtnAkHvqCsTpvofeqL6mB5l2VXNKsJE6NAYie+aPtWrwzDu5OUL+zmZCkGPbL7GrSWteF4JgA5ZcfYB3EW3HmdDc8eKyW8fZskGzj0fJsrriFUxOm7CNfFV1eGscp5xUtlnKI+oKRHt1D8GvjWbrOge+x1MkgGCCVHyen+tWhaPS/qu62Nt2GfOjOJZc0FvJzqDE+B4HvXW6436a4dcONwzljcIIJEAZQN9B8iuyVjJrEpSlZaKUpQKUpQKUpQQPqSymUu7MumhDFQPkggD71yz1cVAR7dwO6vJAucwx2gSYEj+ddxIrzkHgVYmkmLfn/AI3xRblqxIYoCC8nqLD6tzr310qtknbq2MCe3/r4r9Rm0vgfgU5K/wAI/ArWzOrhHG1xAe3ce8l6bSpcIdJVoBUEqZLKWEPuYPavHpY4hb7rbYo91IV16gHWSonYysr7Eiu95B4FfcoqbLqoePvNawM4jM4AkoFCnEPucwSQtkeJ6o1MHWo8dx7HD4fh4IR3yjFFdYL3C+QRpC8wlo9h2rtUV8yDwKlrT89ergzYu+tsFrYuZVMEzlAUan4/2KuGBYnhWFuZZfD3TaaQQeWxPYSQAcmvtXVsoplq7Jq4nx3Ai+wBU5whAgE6lkj6d+ksftWDh3Bnt3LhLMLZEhx0SW/pGs13PKKRTY1fnu3hpQ/UZWASMx0YlRoNNFH5NeVtEEKFYqTr0uApzPHnSDX6GikVdjVyD9HmGunGrcUEID1DYZXVux79P8q7BXyK+1mZtYiilKVFKUpQKUrHeTMpBmCI0JB+xGo+aDJSuapj744ViLkYgsvOK3ud9PLe4qmC+aAANI1jvU96ozW+Gh0e6HXlkEXHzEsyhpM6yCd9qxs9U/ppjKIvmaWylVvh+ANxbyMb9rMyaNeLtlWGlWzEqG1Gh7GtLgmCNzE4tTevxYxCC3N1yMoS1cKkFoYEk7zvVtz9KO/fj+lxpWrxDC820yZmQsNGUlSp7EEe9c5wfG2S/YN67ei2rWsSgdoGIt5hb7/+QKSB3hfOrLKl6PQnqRMxPDqFKp3EjdsWcHZNx1OIvBb1zMWKyrOVVmJyyQFB/GutbNm41jiS2EZ3tXLDXGR2Lm2yMoUhmJYBsxEE/u6d6bHo9rifM/8AFopVDw997vDruMe+6X15jCHIS0bZYC2bc5SOmDIkz8Vn9R4u4bGCu/tVe7cti5btuyFgyMzKBmAmRvvTZqP00zlrfvX1hdaVT/T9173Drlx7rkE3HtdZ5ltBOVHYQS6kaj7axWlh8TctYbh99btxrl5rSXEd2cXBcHWQGJgrq0rGxpsnw83MX3iaX2leLiSCDMERoSD+RqKqvpg3GweIbmsLnMvor3HLhAjuts9RiAAPmNatuWOF4zN+PuttKqfo+6Rce1e5y4lLacxHuG4jiWi7bJOzGZ22GlTXHsYbVhmQE3D02wNSXbRdPYmfgUvta5dOcc9UlSqz6Gxjmw9i6WN3DubbF/qZT1W2PuUI+4NaHC+L3P8AqOZ8/IxQKWcwhQbUlMuuudcx+wqbN+hN5R4+/wCR3XWlU3j12/YxbXbLXHtpaVr1jMxzIzOGZBPS6hQQBvqKlfR91bmH5iOzq7vlZnZ+kOwSMxMdIFWJ70mXSrDe+ydpSlVxK8XbYZSp2Ig/Fe6UEWvp/DC0bQtLy2MlNcpJmZHvJnzNZL/BrD2xbe2Gtrspkgd/NSFYcVbzKRJE91JU/kbVKhvfK+WHCcMtWixtoFLABjqSQJgSfEn814wXCLNl2e2gVm+oierYa+ToNapdnG3rfDLOLF64b3MAKuxZbs3cmTKdiQdCIMipX1G7jHYZUN4rcS6Wt27uSSgTKdWAESdt6ztDv6OVzG3n9q21pPwmySxNpCXdbjafU6ZcjH3GUfivnBARh7clpy65mzMCdSpPcg6faoWxcbE43FWrlx0SwEFtEcoSHXMbhK6nWQO3Sa1MuWGM3NTx/KxYzBpdQpcUMp3BEj2+9YcFwy1aJNtYZozMSSxjaWMkgVWMLjbt/hd5muuHttdRLqHKXFtmVH00O2vYkV54fj7rYuzhsQzrftzmysypftBSbdwAab6MOx02is7Q6+hlWUXxdx/r3WS7wLDs5drSkkhjvDMNmK/SW0GpE6Vkx/CbN4qbqBihlZnpPkRsfeoS/ZZuJtaN28LZw/MhbjKA+fLIg+O21aVriF25wvFs1xi1g3lt3lOUuLWbIxy6EgiD2JG1LhI6eXaYy8fS1lHBbI5gCdN05nWTlLeYmAT3jfvTBcDw9pla3aVSoyqQPpHhZ+kfFRPptHbW5z1zWEjPdz5y2rMsE5SNP8Qqv8I4heOLt2xdug/rN4FrjzbezbJBtgGZuDTwdCZNLjw1HSzy2jbh0S5bDAg7EQfg1o2OC2EtvbW2oS5IdezZpzSPeTPmarHqfiNyxjSUN1k5BdgGYrb6wpuZAZYKpPSv+tTb4kWMFntO98lRy2Zs5uO8BIPgkjb3q3DnPSyxxxmJ5SGC4Xaskm2kFgATJJIE5RJMwJMDaveLwFu6VNxcxQyu+h8j3qA9F4p3s3cPfLm7YcoWbpdkfqttodDDRPlagr3E79i0y3rlw2rruMPeDENbuK7LynI1IIHST7jxU2im46GU5zF94+8fL6LsvBrAd3FsZ7gh21lh4J/3FeG4DhyqKbSkWzNsa9B8jXSo31ZhWTC37yXbqtaw7ZMrsOpQzBjr1Hbfx71v8DwZVRc5lxs9tJDuWAMEkiTpOb+VX3qmO+m+3y/Po214dbF03Qv7QiC2skePismDwiWlyW1CrJMAQJYlj+STWavtacbmSlKUQpSlArHfsh1KtqDodSP6VkpQRmF9P4a0VKWUGQyuk5SdyAdAddxXvFcFsXLguPbDOBAaTIBiY10mBtWP1NiGt4S9cR8jIhZW00IGn1AioSx6oNpSLnUTdYAOwVraBrSQ0CC03cwjQpBnuZUNepld3K0YTCpaQJbUKonQe5JP8zWDG8Is3WDXEBYDLmBKnL3UlSCV9jpVbT1EvPd5hSbalQ4JgDEHVSNC2QCBrtrXvifqkG2bZVQbls6rdmM1u86xA1/stdoJG9WkjKYm1ju8MtNaFoovKAgINFAGwgdvavQwFvMjZRmtgqjHUqDEgHfWBUbw3jHMW6FGlpQA2YSxCydNwNoOszUKPVKc2285slhp6xNxmGFYEgCABzfq9mgRSjafKyX+A4d3NxrYLkQWkyR4329tqy3eFWWs8k215QEZAIWNogdtdqgsT6ocgqlsK+ZUkurDOUzkdukD97YmpHhHG+c7oUCsq5h1zmAuXbRO2nVa99CKlLvl27trDcGs2zKIAcuWZOimJA10Gg28Vg/+N4bLlFsKM4uAqWBFwSc4IMhtTJG8ma0eD+pOY1lCulxVi4XBJZrbXIgKBPSdvb7a/EeKXbd91Nw8lr1u2rALNp25Rytp9DhyATsQBOohUHqZeZTzcIsm7zSg5kRm1mDuN9vasVvgGHVFtraARGzKokBW8iDpUDi/Uy3VtdPLDXbbAm4Jyi5aGw/eOYgqdh5kU4h6iN7DtFvIrIXz8wSiqUgkAaGXGk6a/dUHqZeVjThFkXGuhALjjKzayR4Ou2p+K+LwawLZtcteWTmKmSM0zOvedfmoj/5aC7olsMVZQBzIJzXbtok9JiDbmNdGHxWo3qdbl626AaWmYLzAC5KWXAA2gB9/IMClQm8+Vox2At3kKXVDId1Ox+fI9q94TCraUIghRsNTH5qN4Jx0Yl2CrCqFObNuWVGgKQDEONTUxVLmq9ilKUQpSlApSlApSlB5dARBEj3rx+rJObKs7TAmBtrWWlBr33t2xmfKokCTA6mMD7kt/On7MfwCB7aAzH23rQ9S2S9pAqyedaP05wAtxSSQOwANR9v0fbAClyyDLoygyF5EhvIIw407ZmoLAty3qQU/vGR8Ca+ObYkHINNZjb39qhm9LqGLI4WWzZcgyk8w3BmHcCYj4qLwXpybzW3QtbWAHcT0ocOYIKwwflbhjGugoix8Rxtu2sgIzFkWJA1YgJJ1gCZn2rZtXlygtlVsoLDMDE+/cSd6rmI9PcpswJcPdQZRbByqLr3ZJ125hE+AKy2fSeXL+1nKLYg2wQ3LGWWWYOniNlmcooJfhmOW5bzkKkMykSDGVmQawN4/nW05QSDlE6mY7dzVfb0is6XNJBKlBlY5r7HMARM88+2g32rf4jwJbtw3CQHyoFOUGOW/M+4bYjSRQb5a2DugO/bvBn7mP5V9L2xIlBG40ETrqKr930dbKxm1y5c2QEj9m9sH7ZyQO2lZV9Lgsxe5mBdXgoupW7zRJ76yPiPFBOJknTLJ10iT7/616Nhf4RtGw28fFRHBeAfq7huZmi0LcZYzZYgnXcARpGm8wIm6K8qgGwA+3javVKUClKUClKUClKUClKUClKUClKUCovi+LuI9pbYBzlgZVjEIxUyDAlgBr/FUpSgqnDsXiFtgqo+tFPMFwtcZltl4zMMhHXO4kbb1IcM4nedJe34lspUISoYgqxzNlYkdO8dql2sKWDFQWUQD3E7xWSgrH/VsVybVwKhZ7ZY28jhwwUlt2mA2URBJ19qz4fi143VUoMpIhsjjmAu6swk9AVVB1mZ07VNjDrnLwMxEE948VloFKUoFKUoFKUoFKUoFKUoFKUoFKUoFKUoFKUoFaGIxF4MwW2CBsZ36Z/rpW/SgjRir8xyRHnMPIH+ZP2rxbxt+RmsQNNc07zP40/NStKCOu4q8CQLM7wc41EwPyNf5V8OKvif2QOhjq3ILR+YH+KpKlB8XbXevtKUClKUClKUClKUClKUH/9k="/>
          <p:cNvSpPr>
            <a:spLocks noChangeAspect="1" noChangeArrowheads="1"/>
          </p:cNvSpPr>
          <p:nvPr/>
        </p:nvSpPr>
        <p:spPr bwMode="auto">
          <a:xfrm>
            <a:off x="2824552" y="-2125261"/>
            <a:ext cx="3658791" cy="53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90" tIns="65045" rIns="130090" bIns="65045" numCol="1" anchor="t" anchorCtr="0" compatLnSpc="1">
            <a:prstTxWarp prst="textNoShape">
              <a:avLst/>
            </a:prstTxWarp>
          </a:bodyPr>
          <a:lstStyle/>
          <a:p>
            <a:endParaRPr lang="nl-NL" sz="3699"/>
          </a:p>
        </p:txBody>
      </p:sp>
      <p:sp>
        <p:nvSpPr>
          <p:cNvPr id="9" name="AutoShape 8" descr="data:image/jpeg;base64,/9j/4AAQSkZJRgABAQAAAQABAAD/2wCEAAkGBxQSEBUUEhQWFhQWGB8YFxgYGBoYHBgYGh0XGhccHxwcHiwgHRsnHBYcLTEhJTUrMC4uHSEzODMsNygtMCsBCgoKDg0OGhAQGywkHyQsLCwsLCwsLCwsLCwsLCwsLCwsLCwsLCwsLiwsLCwsLCwsLCssNywtNywwNywsLS0sK//AABEIAQ8AugMBIgACEQEDEQH/xAAcAAEAAgMBAQEAAAAAAAAAAAAABQYDBAcCAQj/xAA9EAACAQIEBQMDAAcHBAMBAAABAhEAAwQSITEFEyJBUQZhcTKBkQcUI0JSobEzYpLB4fDxFSRD0RZy0hf/xAAYAQEBAQEBAAAAAAAAAAAAAAAAAQIDBP/EACoRAQACAgEDAgUEAwAAAAAAAAABEQISMQMhURNBFGGBofAEotHhYnGR/9oADAMBAAIRAxEAPwDuNKUoFKUoFKUoFKUoFKUoFKUoFKUoFKUoFKUoFKUoFKUoFKUoFKUoFKUoFKUoFaVridtrzWQW5iAMwysAAZAMxGsGPg1uGqbxe3dOJxhtC6rNZsqjqrDqV7ueDEGA4/3NSZp06eEZXf53hcppNUfG4y7aY2ne4qc5wpa5kLLygVyuxEqLmp1794Ir7aTE9Ye7eYpZBtm3mK3CbRzNnHT/AGk6b/TECpu6fD9rtc8RfCKWaYAkwCTHwNTXjAY1L1tblskowlSQVkHYwRMVoYewbeDIZrjsUJOaWbMw1AAExPaoG3i7qcPw9q2l5XVLQunluMqhra3ANASYJ+nWAY7UmaZx6W0dp96XSaA1S1t4guyl8RCWhytGBfoeSxmAc3Y9X0+9Y3sYq2ubPiXK/qpyyTmZnAxGm307rsN9N6mzXof5QvE0mqPavYlr3UuIkjEBozBQQw5EDYDINCNye52+xiVRkL35Nqw+dg7A3OrmKcvUoMCcv0/1ux8P84XilanCmY2LZZWViiyrHMymBIJ7n3rbrThMVNFKUohSlKBSlKBSlKBSlKBStfEYtUIDGJVm+yxm/qK0rHqCw5yqxJ8BST2/9iglaVAYb1ZYfNlF3pMH9mdx8V6v+qLKqWy3CAAT0xuY7kUS27xHhvNZGzlck6QrK2aN1YbiND81n4fgls21toOldvuZP8zUVb9VWizLkuysT0jvtrMH7Ub1VaBIyXJH90D8SdaU1vNUnq+RVcPrG1myi1fJAnRFIgb/AL3vXm/60so2Vrd+ZgdCmfw3irTNws0V8ioVPUtogdFwT2IUEfILVo4r17hbbFW5kjcZNvvMd96UWtEUiqj/AP0XCeLv+Af/AKr3b/SBhSdrwnYlIB++b2pUlwtlKqz+vcIJkuIMfT/rFYh+kTBnbmf4P9aUXC3UqD4Z6qw990S2XLNO6nSATqdhtU5UUpSlApSlApSlApSlBWfVZOdIn6SBHckgxMH+Efiqegtm8GXMtzdmZiNFIUgzE7aDarn6nbUBsxU6wrQTlNv+h1mq1Ys2yp5SMQjknMzFgxJJOm51017VqGZRNxLiJddRAILCFIB011zRM96sOPw1hU5V1WgoSG5jDRQrjQyAeoamoN8U62L4641ABzQJERq3me1WCzxXmkobeXIhJJmegZertt8ffaqiP4T6aS8JVyoz8uMu7KsnNm2Ee29b1oIHKDmGCVCjKFJWDvG20e8it2ziwlsZOkZwx3UdQYEkk7dPbx5rBxbGkWsxcCCQdYExmI0MyB/npUVE8Tx4W8Um3lXOssIYEEA/u/8ANamM4ij8shrWjAEmSdvcCNhtFaGNt82+OvMesuSoAkMDEkkfetrnhMnUkzoVPz/C8d/barSW3cBxNSzhmQz9OWZJiDIBk7VD+oCpuKxXUSCIK6HYie8jvVm4P6eN3Vr4k9bKollDAkHMRvPb23qE9Y8DuYYZlY3Lc6k7pIGXMAIAJO40+KRyTHZB3GUx0MGA1IYx5BjX/fxWRWzAbj5M7+OmK1MOAIJ1J3H9RtFZbr5QFVhEQNfHnc1pl8e2m+YMRuCV1HsPMVrXLwVjGp8yYP471sEo0ZmVvfbx7e3nzWHCBbmNw9nZCwzkAmVklhprGUHWgm/0f35x9oMdZYjU69LSPHea7NXJvTWHs/8AVZw7AWkulEQkszdD52B/hB8+1dZrGTeJSlKy0UpSgUpSgUpSgq/qzGcu6kIGzIR206kjfQ96r/BrY5Tl0JIbWNNgAdJ11B1FT/qnDlrqkGYCiJ1BLnUgCY0qrca4mFMXiqgHYq/b3Jn71qGZazWEe3d6TOZshHVBnQf81n4XxK2etmu2iEYPb1a2GOhJzDbUETOwrQw3Hib5s2bersHLXFIjMEiFzSZ3kkb7VL8Q4c5dlz2rjPbKwqtblhrA6yNj3/FaRu2sRZNtlbE2znymQ0RAbSMxIBJHtG9bJwC3rICm28PnnOJCkKCOg6npH4qFwFlLr3MgZXAtk5/qlC0iAdARl9tTvWpx/H4S3bi4me6xJISBHY5iBoxnaalFvOMa0LmTRzL/AFMFgzIME9OlRvGrttLJy5M7SOk5oUjqOvtpPkioPFcVOcqgVVEwNST2EmSCQPGmtad3E3L7kkiSMoWYAURoPHatUzboH6OPUbmw1n/yD6GOpYawupiR400q5XuN2TcFu+IV0yyw6S2oZGX90xG+mumtcy9EcPPP+ohvqiA2wOkd5B3HmukYlxYs8xwCypmOaGZoEkGNzIgb61ieWo4c24/hEw2LuooYoIZRBJCsNN9dNta1bl9dGUhmG4Zo0086bjvWT1lcY4x7jZitwAgsuUg66EdtvaajMNlJHMkMPsGB2P8Avetst8KWGir8eP5Vt+lQFxV68WZWsWy0gSAxhUER3kmo3D2xEgzJ/B8ab1s8Ec/qmJ/aFDiLy2sxU5CFliM8aGT52MxSSFk9HnJicMCA126TcZ51Fu4HeCP4s7DX+7FdXrkHpVB/1K30x1aRt9LbDsNT+a6/WMm8eClKVlopSlApSlApSlBDcbtEtmmAoVtpnK4P9J/JrlfHeMWr+Mtov9mF+plylncaToDAkV1/il8IpJggwIOmk9WvxP4r8+cawhsYlxtlJZY2yk9MHuoWP51vFjJJYa+9rFXQrZLlxQFBBMHLBiROcFSBOgPxVu4T6zwnIWzjLb57bBgMg38wCIjMd9x5mqJxO4ly4rIS+nVqDtqx11H/ADtXSeH+mLOIt4fEhhZuKmW5A6bgymJkyYU++2u1WfmkIz9IGMtlkfDRmv2lLaRlTUKfYkaQPE9hVOw6qwZmJYmQ0S0GdDBgxGmhJ0qQ47dUWcyh1uWWa1DAjLbLM1oNI1MOdvHxWvwHh9tevEZlAUuBBgRuxG/nakdoJV+9hNM4mPHjx+a9Paz3Ady5BKrA+owYPbcVaDgbLlguo1y/bKQI3ac522A9q8XeA3GsAJYCNahke2xY31I12JAYASY8xGlW0pv8JwFzDYlUsXQ7cty6XhJshVLjKysPqj6l0qy2sfjDZLtatBZgZnFxXgFsylT0gAEyc2kbRNaeE4M73mvvavKCnSpCNOkZM0lR9ImY9tTUFxniLOwsKhtNccC4JHUCQygAbSd2B6hM9qzy1wlEF7G3wxs22ZdOYoZVjTcOxzDU9XvUHx70xfwkvctfsyYUiGVQZ6T49p0rsXB8EttANGYADNGvbT7ePipBwDIIkdwdQamy6vzsuICqRIED3199t/8AOtiw7W7NpbdwkZObcAbRHuSolW0JhwPyZqZ/SfwNcJfDW1HJvggA7WnH1QPBzAx5FR7ywvOHssoAQG6tzN0hIW2SNDplAJ0j3rbCc9Gj/vbUgzm86d5HxPxXX64x6KxB/XrIMyWjq9vHvpFdnrGXLePBSlKy0UpSgUpSgUpSgi+NW8wAJgb/AEho37EECdpqvY7BJi0cMyABSv8AZhWjx9IP4NSvE8YUxiqWhHt7ErBILk6HWYG4rm3qr1g63LtjDZQM5UMkkj6ZymYMsWGg/rWohmWvh/TH6ljbfNZLgQq7qBrkYlQIPc6D71ebXCjw8jlq13BNLFSvMaySIMDfKVJ2nxFUrhOOByJdRnvXXUszhvpDBixMyfpj48Rr1HG8csWbP7RyAEzdIJYKCFDQBp1EAVZtIcouph72JS3hFZrWfO+dQMwUmFEAaR2P+VWPF37YRmuqFVUIiASxMZQREAEGO51rd4Ng8FyruJuLlznUoGItltYVl3cEdRXQExtUF6vRblm1rfRGOYtdQAsJhI6gJ1mNNCDVGXhXD2a9kt3ClxlBF1c2dDGqZVIESACCNftVv4a9mwrC5by30BJnKWedM6sIzA6/Gogd+f8ADsTcw2JtvcEAi3lyQQyz0sJ+Doddfarz+keyXwnNt6m0Rc00JSNdQfepJHCn8a9bHO66n93KIC5Y7dpk7/8AvSoPjLj4gXbYZYIdVEnLliDMamBqYrSxd8lyYg/mvWCVrjIqmGnKDtqYC69tu+kVqmbdb9O+tWJKXIJ+vXSFnXvAWNiatuG4vbuJnRgV7mZjbxp57+K403pi9bxIS3dVroOuUNquX6xl6mA1BKzqPiZTjWE5FlLhu5m3uHqAOb+z6WOYjQg99ewmszENRMsnrTigxi4Vity3alzFyCxKlAZBOghe8Tmmq/i8axa4YgXGUlVLKJE9RTYk6eam8U63sLdulSTZVOWzLywZJcygY6OpJgadxGgELh8UbthVdswzMiMRLIQLRUk75csqfYDxWoSUp6Kn9fsRtm12EaH89v8AYrttcI9G2CvFLIYQVuQRPgMD86/0ru9Yyax4KUpWWilKUClKUClKUHO/0i4u4MXZs2yAL1sgmNdM3SD2zEgTUB6W9LWMSwZVdcvuCBtKsO4nuAPzVh/SHZc4q26Ak27JdYj61aVmdx7e1VLDcXOCvi7YYtZuw8CAeqSwImJUmPgVuOGJ5Wzh3pUl7lvMUVCAHD5iYMjRlICiAMp8VMN6Vtqjm5cLBgM+gBfJJTMT4nSIqgY7jzMGZGS2SxJ0mZEnWdCT5g+Jmvo9ZOlm0jAP1Z3DSSwSSs+3nzFJiS4XZsOmFw0lS7nKqq0EWwxgxJGg0+8earF7E4bE2hb2uElbed2Ks9wEBrmujKSIYZoldqgfUfrF8YbXMITI2uWYIO5gnXSN6jLtwvlYuZtrng6bHWNpMfkVaSZWXjfoq9bVmzNkssqgvJDAxBXyATHberdxTji8q5bHUdVzaAJ+73MlpmF+Ne9SuLuDG8OuC03Vy/fpuABgNftrXHsdxRnBQkTIACAn6ZmG2MsZJ/rUjus9m7xj0y55j4ezmQtuD9IEkZR3G+vxBqtthLiDJc6ELjMWUkAjMBOn/wBtN9966Fwnj/6upcy6hQggR9Oi7+Pz8Vueqsfau4O5zNHuALaIIGcwrH7BlIJ07DvVuUpWcNw9Dat27eJS65LMVtABbSQP2mbKrKQQAZiQY963eTaxFnD2UL3FNwAuFiWY9TKp1KICAW0A95qAT0xj1sMeVdFkgTpBIBkSv1R38VJcC9RctlRbotD6CzDMWTpGUg6KogkATufNBk9VBDzyvQUFpFQTl1Dvqu2isFDGdveor0rwZsQ+igKCFbMSAz7gCNyAMxHt2kT79ZXkvBbyn9r9FwQRmRT+zcyTJ7HXsKtPorHvctrlyK9u2Qg6SHzMgdiv1ZiEbU9woE609j3YBwg4XjljQ5LlwMja6yOsfObX4Irr9UnhvGLOKdEWeZauK8MpUg5oMSfDCQOxnvV2rMtwUpSsqUpSgUpSgUpSgof6RMdyXBEybRUQO7HSO8giuZYvDHlDNpEMoGkq24yxEyJ+D7V0r9KF5V5QcsoMmVgN07QT7naqzbs3MVaH6vhOjYNlNxsy9y2g/rXSOHOeVRsKxIUAtJ2WW1A6Z7bH7VsYrhrBizsqrGhdwrSYjQ9R/BrweYHyu5QmZXMykMJgMBAGukdq8rbtlkEgB2g+I/vRqNd4NaRqYywMmZGzrKqxjQMQTEkAnY6x29qlbeK5dtEInpKEho+uQQPMEie39a+2+HCzfu4djmzLmXpMHIRdQifKhx9zUhiLmfC3hMLZyuswJBkuvknpGg7qKgtv6L+J53xSH+0yo8STqFyka6nUDuar3qbgTW7jXVYLdGG5z28smYtq8/Mt8R+MXpjiCrxW0S/KW4uRipjMTGUSPLAaj+VWzGXP++xSsVZlw68zKsCWupA1M9KBZ7a1niWuYU301wO7irqgSCess2yroD2/A9/muq8M9JYayyvk5lxSSrvBKk75REDaqHwwPzcQeHGDbulnwt2AGQliDbbfVRGXtvO1XrCceH6ut9Q1yyR2+u2w3VwfB0n86a1Mlhm43xBrWpuW7K5oXOJ5hgECR9InTzVB9R8FS+r3MyFhc0dE0ZmNpWCxqQXubGdjWz6z9T84G3btFnWemCWgaPMagCZ+1QPprjwW9a5xK2rf9nJLdYBln+XdmJidh2qxCTLzxz0BjMPauFf2qjblySykiQRuIiYgjeon0XxU2r+R2AB2zs4CMCsmARJhdm00rruD9aWW3IIESykECRPzXni3pnBcQXmZVLkKRcEq0dp20Ipt5K8IrC3FbiIuJdRh02yoIBLF88wBqAARPsK6BVBwH6PkwmJt3rd5iquvQwBmdBqI2zeKv1ZlqClKVFKUpQKUpQKUpQVf1iVvWr2Hy5rgth10OhJYA7eV81T/ANH3Hhas3LZT96d2MGO4947eKvXGMQFvEMMwa3BEwf8AjeuOcSV8LiXWwGhj06GSp1gH5zD4mtx3YnlJeubNt7nMRYzdyCOozpJPxH3qr4bCu7sEtkzqDEBTIn2jWpnFYvFcvNcTl2wfqZQBI1juc0gRpvUHevXXHWzn+FSS0k+NY2NahmVg9R3wpw7jJzbSpmVSJYp5A2BUQexke9a/EcSqLew4jKWDhzEm04DJHeRKzvoPatccEMssOLttQWV0C5TEydSWXUbREyYAmvJ4ccRhhcB6rA5bCDLCcyHTQDK5EnTpoMPDeItbKXM3VaIyBQkx8kEdtyD53q2+luY+IfE5CUKG0jNpzcQxR/nMxBltgD9qqPD+G3bjBFs3W1ADfSAus5mAgDUmSdBV49HcLIsJiXdeXZa5cljIhWcSvyV+4/FJWGL1bjBh2wl6wnLuKgtkA/XaCrGsbhgwnsRVnznE4S7dsiL6kretj6biH61ZYHUVJIO6tImNKoHr/GZ0w4QGLdhEZoH1MqXPkb/kGrtwXHG3eZ16RisImIU6H9qqqrafiszwqC9MjD4c3GxWLKX2aCLitPLUyokaGe89wPGspj04TcOZcWqPtnAkHvqCsTpvofeqL6mB5l2VXNKsJE6NAYie+aPtWrwzDu5OUL+zmZCkGPbL7GrSWteF4JgA5ZcfYB3EW3HmdDc8eKyW8fZskGzj0fJsrriFUxOm7CNfFV1eGscp5xUtlnKI+oKRHt1D8GvjWbrOge+x1MkgGCCVHyen+tWhaPS/qu62Nt2GfOjOJZc0FvJzqDE+B4HvXW6436a4dcONwzljcIIJEAZQN9B8iuyVjJrEpSlZaKUpQKUpQKUpQQPqSymUu7MumhDFQPkggD71yz1cVAR7dwO6vJAucwx2gSYEj+ddxIrzkHgVYmkmLfn/AI3xRblqxIYoCC8nqLD6tzr310qtknbq2MCe3/r4r9Rm0vgfgU5K/wAI/ArWzOrhHG1xAe3ce8l6bSpcIdJVoBUEqZLKWEPuYPavHpY4hb7rbYo91IV16gHWSonYysr7Eiu95B4FfcoqbLqoePvNawM4jM4AkoFCnEPucwSQtkeJ6o1MHWo8dx7HD4fh4IR3yjFFdYL3C+QRpC8wlo9h2rtUV8yDwKlrT89ergzYu+tsFrYuZVMEzlAUan4/2KuGBYnhWFuZZfD3TaaQQeWxPYSQAcmvtXVsoplq7Jq4nx3Ai+wBU5whAgE6lkj6d+ksftWDh3Bnt3LhLMLZEhx0SW/pGs13PKKRTY1fnu3hpQ/UZWASMx0YlRoNNFH5NeVtEEKFYqTr0uApzPHnSDX6GikVdjVyD9HmGunGrcUEID1DYZXVux79P8q7BXyK+1mZtYiilKVFKUpQKUrHeTMpBmCI0JB+xGo+aDJSuapj744ViLkYgsvOK3ud9PLe4qmC+aAANI1jvU96ozW+Gh0e6HXlkEXHzEsyhpM6yCd9qxs9U/ppjKIvmaWylVvh+ANxbyMb9rMyaNeLtlWGlWzEqG1Gh7GtLgmCNzE4tTevxYxCC3N1yMoS1cKkFoYEk7zvVtz9KO/fj+lxpWrxDC820yZmQsNGUlSp7EEe9c5wfG2S/YN67ei2rWsSgdoGIt5hb7/+QKSB3hfOrLKl6PQnqRMxPDqFKp3EjdsWcHZNx1OIvBb1zMWKyrOVVmJyyQFB/GutbNm41jiS2EZ3tXLDXGR2Lm2yMoUhmJYBsxEE/u6d6bHo9rifM/8AFopVDw997vDruMe+6X15jCHIS0bZYC2bc5SOmDIkz8Vn9R4u4bGCu/tVe7cti5btuyFgyMzKBmAmRvvTZqP00zlrfvX1hdaVT/T9173Drlx7rkE3HtdZ5ltBOVHYQS6kaj7axWlh8TctYbh99btxrl5rSXEd2cXBcHWQGJgrq0rGxpsnw83MX3iaX2leLiSCDMERoSD+RqKqvpg3GweIbmsLnMvor3HLhAjuts9RiAAPmNatuWOF4zN+PuttKqfo+6Rce1e5y4lLacxHuG4jiWi7bJOzGZ22GlTXHsYbVhmQE3D02wNSXbRdPYmfgUvta5dOcc9UlSqz6Gxjmw9i6WN3DubbF/qZT1W2PuUI+4NaHC+L3P8AqOZ8/IxQKWcwhQbUlMuuudcx+wqbN+hN5R4+/wCR3XWlU3j12/YxbXbLXHtpaVr1jMxzIzOGZBPS6hQQBvqKlfR91bmH5iOzq7vlZnZ+kOwSMxMdIFWJ70mXSrDe+ydpSlVxK8XbYZSp2Ig/Fe6UEWvp/DC0bQtLy2MlNcpJmZHvJnzNZL/BrD2xbe2Gtrspkgd/NSFYcVbzKRJE91JU/kbVKhvfK+WHCcMtWixtoFLABjqSQJgSfEn814wXCLNl2e2gVm+oierYa+ToNapdnG3rfDLOLF64b3MAKuxZbs3cmTKdiQdCIMipX1G7jHYZUN4rcS6Wt27uSSgTKdWAESdt6ztDv6OVzG3n9q21pPwmySxNpCXdbjafU6ZcjH3GUfivnBARh7clpy65mzMCdSpPcg6faoWxcbE43FWrlx0SwEFtEcoSHXMbhK6nWQO3Sa1MuWGM3NTx/KxYzBpdQpcUMp3BEj2+9YcFwy1aJNtYZozMSSxjaWMkgVWMLjbt/hd5muuHttdRLqHKXFtmVH00O2vYkV54fj7rYuzhsQzrftzmysypftBSbdwAab6MOx02is7Q6+hlWUXxdx/r3WS7wLDs5drSkkhjvDMNmK/SW0GpE6Vkx/CbN4qbqBihlZnpPkRsfeoS/ZZuJtaN28LZw/MhbjKA+fLIg+O21aVriF25wvFs1xi1g3lt3lOUuLWbIxy6EgiD2JG1LhI6eXaYy8fS1lHBbI5gCdN05nWTlLeYmAT3jfvTBcDw9pla3aVSoyqQPpHhZ+kfFRPptHbW5z1zWEjPdz5y2rMsE5SNP8Qqv8I4heOLt2xdug/rN4FrjzbezbJBtgGZuDTwdCZNLjw1HSzy2jbh0S5bDAg7EQfg1o2OC2EtvbW2oS5IdezZpzSPeTPmarHqfiNyxjSUN1k5BdgGYrb6wpuZAZYKpPSv+tTb4kWMFntO98lRy2Zs5uO8BIPgkjb3q3DnPSyxxxmJ5SGC4Xaskm2kFgATJJIE5RJMwJMDaveLwFu6VNxcxQyu+h8j3qA9F4p3s3cPfLm7YcoWbpdkfqttodDDRPlagr3E79i0y3rlw2rruMPeDENbuK7LynI1IIHST7jxU2im46GU5zF94+8fL6LsvBrAd3FsZ7gh21lh4J/3FeG4DhyqKbSkWzNsa9B8jXSo31ZhWTC37yXbqtaw7ZMrsOpQzBjr1Hbfx71v8DwZVRc5lxs9tJDuWAMEkiTpOb+VX3qmO+m+3y/Po214dbF03Qv7QiC2skePismDwiWlyW1CrJMAQJYlj+STWavtacbmSlKUQpSlArHfsh1KtqDodSP6VkpQRmF9P4a0VKWUGQyuk5SdyAdAddxXvFcFsXLguPbDOBAaTIBiY10mBtWP1NiGt4S9cR8jIhZW00IGn1AioSx6oNpSLnUTdYAOwVraBrSQ0CC03cwjQpBnuZUNepld3K0YTCpaQJbUKonQe5JP8zWDG8Is3WDXEBYDLmBKnL3UlSCV9jpVbT1EvPd5hSbalQ4JgDEHVSNC2QCBrtrXvifqkG2bZVQbls6rdmM1u86xA1/stdoJG9WkjKYm1ju8MtNaFoovKAgINFAGwgdvavQwFvMjZRmtgqjHUqDEgHfWBUbw3jHMW6FGlpQA2YSxCydNwNoOszUKPVKc2285slhp6xNxmGFYEgCABzfq9mgRSjafKyX+A4d3NxrYLkQWkyR4329tqy3eFWWs8k215QEZAIWNogdtdqgsT6ocgqlsK+ZUkurDOUzkdukD97YmpHhHG+c7oUCsq5h1zmAuXbRO2nVa99CKlLvl27trDcGs2zKIAcuWZOimJA10Gg28Vg/+N4bLlFsKM4uAqWBFwSc4IMhtTJG8ma0eD+pOY1lCulxVi4XBJZrbXIgKBPSdvb7a/EeKXbd91Nw8lr1u2rALNp25Rytp9DhyATsQBOohUHqZeZTzcIsm7zSg5kRm1mDuN9vasVvgGHVFtraARGzKokBW8iDpUDi/Uy3VtdPLDXbbAm4Jyi5aGw/eOYgqdh5kU4h6iN7DtFvIrIXz8wSiqUgkAaGXGk6a/dUHqZeVjThFkXGuhALjjKzayR4Ou2p+K+LwawLZtcteWTmKmSM0zOvedfmoj/5aC7olsMVZQBzIJzXbtok9JiDbmNdGHxWo3qdbl626AaWmYLzAC5KWXAA2gB9/IMClQm8+Vox2At3kKXVDId1Ox+fI9q94TCraUIghRsNTH5qN4Jx0Yl2CrCqFObNuWVGgKQDEONTUxVLmq9ilKUQpSlApSlApSlB5dARBEj3rx+rJObKs7TAmBtrWWlBr33t2xmfKokCTA6mMD7kt/On7MfwCB7aAzH23rQ9S2S9pAqyedaP05wAtxSSQOwANR9v0fbAClyyDLoygyF5EhvIIw407ZmoLAty3qQU/vGR8Ca+ObYkHINNZjb39qhm9LqGLI4WWzZcgyk8w3BmHcCYj4qLwXpybzW3QtbWAHcT0ocOYIKwwflbhjGugoix8Rxtu2sgIzFkWJA1YgJJ1gCZn2rZtXlygtlVsoLDMDE+/cSd6rmI9PcpswJcPdQZRbByqLr3ZJ125hE+AKy2fSeXL+1nKLYg2wQ3LGWWWYOniNlmcooJfhmOW5bzkKkMykSDGVmQawN4/nW05QSDlE6mY7dzVfb0is6XNJBKlBlY5r7HMARM88+2g32rf4jwJbtw3CQHyoFOUGOW/M+4bYjSRQb5a2DugO/bvBn7mP5V9L2xIlBG40ETrqKr930dbKxm1y5c2QEj9m9sH7ZyQO2lZV9Lgsxe5mBdXgoupW7zRJ76yPiPFBOJknTLJ10iT7/616Nhf4RtGw28fFRHBeAfq7huZmi0LcZYzZYgnXcARpGm8wIm6K8qgGwA+3javVKUClKUClKUClKUClKUClKUClKUCovi+LuI9pbYBzlgZVjEIxUyDAlgBr/FUpSgqnDsXiFtgqo+tFPMFwtcZltl4zMMhHXO4kbb1IcM4nedJe34lspUISoYgqxzNlYkdO8dql2sKWDFQWUQD3E7xWSgrH/VsVybVwKhZ7ZY28jhwwUlt2mA2URBJ19qz4fi143VUoMpIhsjjmAu6swk9AVVB1mZ07VNjDrnLwMxEE948VloFKUoFKUoFKUoFKUoFKUoFKUoFKUoFKUoFKUoFaGIxF4MwW2CBsZ36Z/rpW/SgjRir8xyRHnMPIH+ZP2rxbxt+RmsQNNc07zP40/NStKCOu4q8CQLM7wc41EwPyNf5V8OKvif2QOhjq3ILR+YH+KpKlB8XbXevtKUClKUClKUClKUClKUH/9k="/>
          <p:cNvSpPr>
            <a:spLocks noChangeAspect="1" noChangeArrowheads="1"/>
          </p:cNvSpPr>
          <p:nvPr/>
        </p:nvSpPr>
        <p:spPr bwMode="auto">
          <a:xfrm>
            <a:off x="3041369" y="-1908444"/>
            <a:ext cx="3658791" cy="53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90" tIns="65045" rIns="130090" bIns="65045" numCol="1" anchor="t" anchorCtr="0" compatLnSpc="1">
            <a:prstTxWarp prst="textNoShape">
              <a:avLst/>
            </a:prstTxWarp>
          </a:bodyPr>
          <a:lstStyle/>
          <a:p>
            <a:endParaRPr lang="nl-NL" sz="3699"/>
          </a:p>
        </p:txBody>
      </p:sp>
      <p:pic>
        <p:nvPicPr>
          <p:cNvPr id="2058" name="Picture 10" descr="http://www.lil.nl/upload/22/products/79385/het-woord-is-aan-de-onderkant---i.-leemans%5b0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88" y="1800225"/>
            <a:ext cx="4391867" cy="64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7283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Spinoza en de Nederlandse pornografie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Pornografie en radicale filosofie</a:t>
            </a:r>
          </a:p>
          <a:p>
            <a:endParaRPr lang="nl-NL" dirty="0"/>
          </a:p>
          <a:p>
            <a:r>
              <a:rPr lang="nl-NL" dirty="0"/>
              <a:t>Beide onderdeel van het domein van de clandestiene literatuur</a:t>
            </a:r>
          </a:p>
          <a:p>
            <a:endParaRPr lang="nl-NL" dirty="0"/>
          </a:p>
          <a:p>
            <a:r>
              <a:rPr lang="nl-NL" dirty="0"/>
              <a:t>Blijken in de periode tot 1800 ook inhoudelijk op elkaar te betrekken: pornografische romans leveren een praktijkdemonstratie van de radicale filosofische ideeën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3016E-26FB-4885-9481-ADA565B6E608}" type="slidenum">
              <a:rPr lang="nl-NL" altLang="en-US" smtClean="0"/>
              <a:pPr>
                <a:defRPr/>
              </a:pPr>
              <a:t>19</a:t>
            </a:fld>
            <a:endParaRPr lang="nl-NL" altLang="en-US" dirty="0"/>
          </a:p>
        </p:txBody>
      </p:sp>
      <p:pic>
        <p:nvPicPr>
          <p:cNvPr id="2050" name="Picture 2" descr="Afbeeldingsresultaat voor darnton forbidden best sell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635" y="5469413"/>
            <a:ext cx="1915352" cy="29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0670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531454-1011-49AE-B6DF-0D2C11A1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Republiek in ‘verval’ na 1670?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35E113-3E86-43F3-9B77-823E8D88B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Ja</a:t>
            </a:r>
          </a:p>
          <a:p>
            <a:r>
              <a:rPr lang="nl-NL" dirty="0"/>
              <a:t>Politieke en militaire dominantie op het wereldtoneel verdwijnt</a:t>
            </a:r>
          </a:p>
          <a:p>
            <a:r>
              <a:rPr lang="nl-NL" dirty="0"/>
              <a:t>Minder zelfbewuste literaire cultuur na de dood van Vondel (1679)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Nee</a:t>
            </a:r>
          </a:p>
          <a:p>
            <a:r>
              <a:rPr lang="nl-NL" dirty="0"/>
              <a:t>Economische teruggang zet pas echt in na 1700</a:t>
            </a:r>
          </a:p>
          <a:p>
            <a:r>
              <a:rPr lang="nl-NL" dirty="0"/>
              <a:t>Intellectueel gezien blijft de Republiek nog tot ca. 1730 toonaangevend</a:t>
            </a:r>
          </a:p>
          <a:p>
            <a:pPr lvl="1"/>
            <a:r>
              <a:rPr lang="nl-NL" b="1" dirty="0"/>
              <a:t>Le </a:t>
            </a:r>
            <a:r>
              <a:rPr lang="nl-NL" b="1" dirty="0" err="1"/>
              <a:t>magasin</a:t>
            </a:r>
            <a:r>
              <a:rPr lang="nl-NL" b="1" dirty="0"/>
              <a:t> de </a:t>
            </a:r>
            <a:r>
              <a:rPr lang="nl-NL" b="1" dirty="0" err="1"/>
              <a:t>l’univers</a:t>
            </a:r>
            <a:r>
              <a:rPr lang="nl-NL" dirty="0"/>
              <a:t> / The </a:t>
            </a:r>
            <a:r>
              <a:rPr lang="nl-NL" dirty="0" err="1"/>
              <a:t>bookshop</a:t>
            </a:r>
            <a:r>
              <a:rPr lang="nl-NL" dirty="0"/>
              <a:t> of Europe</a:t>
            </a:r>
          </a:p>
          <a:p>
            <a:pPr lvl="1"/>
            <a:r>
              <a:rPr lang="nl-NL" dirty="0"/>
              <a:t>Plaats van levendig debat (o.a. in de geleerdentijdschriften, zoals de </a:t>
            </a:r>
            <a:r>
              <a:rPr lang="nl-NL" i="1" dirty="0"/>
              <a:t>Boekzaal van Europe </a:t>
            </a:r>
            <a:r>
              <a:rPr lang="nl-NL" dirty="0"/>
              <a:t>van Pieter </a:t>
            </a:r>
            <a:r>
              <a:rPr lang="nl-NL" dirty="0" err="1"/>
              <a:t>Rabus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Na 1685: verzamelplaats van intellectuele vluchtelingen uit Frankrijk (</a:t>
            </a:r>
            <a:r>
              <a:rPr lang="nl-NL" b="1" dirty="0"/>
              <a:t>hugenoten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6B83613-4FA6-4E10-8D51-E089B826C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04CAB-574E-5F4F-9159-E27A716A9038}" type="slidenum">
              <a:rPr lang="nl-NL" altLang="nl-NL" smtClean="0"/>
              <a:pPr/>
              <a:t>2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5177700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FD90D-8E99-4860-9E12-F4FAF40A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van dit college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9D857C-7C63-40E2-A94D-220C21DF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Literatuur en geleerdheid (5b)</a:t>
            </a:r>
          </a:p>
          <a:p>
            <a:endParaRPr lang="nl-NL" dirty="0"/>
          </a:p>
          <a:p>
            <a:r>
              <a:rPr lang="nl-NL" dirty="0"/>
              <a:t>De radicale Verlichting van Spinoza (5c)</a:t>
            </a:r>
          </a:p>
          <a:p>
            <a:endParaRPr lang="nl-NL" dirty="0"/>
          </a:p>
          <a:p>
            <a:r>
              <a:rPr lang="nl-NL" dirty="0"/>
              <a:t>Spinoza en de Nederlandse pornografie (5d)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54F806-0052-49DA-A4F9-C8CBE0CE1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3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9049927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62A19-C709-4F9F-A8F1-E4431636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Literatuur en geleerdheid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69AD25-2EE4-4CCB-A554-B4BF730F5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16</a:t>
            </a:r>
            <a:r>
              <a:rPr lang="nl-NL" baseline="30000" dirty="0"/>
              <a:t>e</a:t>
            </a:r>
            <a:r>
              <a:rPr lang="nl-NL" dirty="0"/>
              <a:t>/17</a:t>
            </a:r>
            <a:r>
              <a:rPr lang="nl-NL" baseline="30000" dirty="0"/>
              <a:t>e</a:t>
            </a:r>
            <a:r>
              <a:rPr lang="nl-NL" dirty="0"/>
              <a:t> eeuw zijn de rollen van wetenschapper, intellectueel en (literair) auteur nog niet zo strak van elkaar gescheiden als nu; deze rollen komen samen in de aanduiding </a:t>
            </a:r>
            <a:r>
              <a:rPr lang="nl-NL" b="1" dirty="0"/>
              <a:t>geleerde</a:t>
            </a:r>
          </a:p>
          <a:p>
            <a:endParaRPr lang="nl-NL" dirty="0"/>
          </a:p>
          <a:p>
            <a:r>
              <a:rPr lang="nl-NL" dirty="0"/>
              <a:t>Deze geleerden treffen elkaar ‘virtueel’ in de </a:t>
            </a:r>
            <a:r>
              <a:rPr lang="nl-NL" b="1" dirty="0"/>
              <a:t>Republiek der Letteren</a:t>
            </a:r>
          </a:p>
          <a:p>
            <a:endParaRPr lang="nl-NL" dirty="0"/>
          </a:p>
          <a:p>
            <a:r>
              <a:rPr lang="nl-NL" dirty="0"/>
              <a:t>Twee concepten die ons helpen de wisselwerking tussen literatuur en geleerdheid in de late 17</a:t>
            </a:r>
            <a:r>
              <a:rPr lang="nl-NL" baseline="30000" dirty="0"/>
              <a:t>e</a:t>
            </a:r>
            <a:r>
              <a:rPr lang="nl-NL" dirty="0"/>
              <a:t> eeuw beter te begrijpen</a:t>
            </a:r>
          </a:p>
          <a:p>
            <a:pPr lvl="1"/>
            <a:r>
              <a:rPr lang="nl-NL" i="1" dirty="0" err="1"/>
              <a:t>History</a:t>
            </a:r>
            <a:r>
              <a:rPr lang="nl-NL" i="1" dirty="0"/>
              <a:t> of </a:t>
            </a:r>
            <a:r>
              <a:rPr lang="nl-NL" i="1" dirty="0" err="1"/>
              <a:t>knowledge</a:t>
            </a:r>
            <a:endParaRPr lang="nl-NL" i="1" dirty="0"/>
          </a:p>
          <a:p>
            <a:pPr lvl="1"/>
            <a:r>
              <a:rPr lang="nl-NL" dirty="0"/>
              <a:t>Verlichting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872B6E-DEB6-42A4-9BDD-371CCCCD0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59431451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F6A71-2599-493F-A3AA-3ABE9BDC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History</a:t>
            </a:r>
            <a:r>
              <a:rPr lang="nl-NL" dirty="0"/>
              <a:t> of </a:t>
            </a:r>
            <a:r>
              <a:rPr lang="nl-NL" dirty="0" err="1"/>
              <a:t>knowledge</a:t>
            </a:r>
            <a:r>
              <a:rPr lang="nl-NL" dirty="0"/>
              <a:t> (kennisgeschiedenis)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124B3E-AD77-419F-9C1D-D39B9661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33" y="1799999"/>
            <a:ext cx="11463082" cy="7020000"/>
          </a:xfrm>
        </p:spPr>
        <p:txBody>
          <a:bodyPr/>
          <a:lstStyle/>
          <a:p>
            <a:r>
              <a:rPr lang="nl-NL" dirty="0"/>
              <a:t>Traditioneel: wetenschapsgeschiedenis </a:t>
            </a:r>
            <a:r>
              <a:rPr lang="nl-NL" dirty="0">
                <a:sym typeface="Wingdings" panose="05000000000000000000" pitchFamily="2" charset="2"/>
              </a:rPr>
              <a:t> de wording van de moderne natuurwetenschappen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17</a:t>
            </a:r>
            <a:r>
              <a:rPr lang="nl-NL" baseline="30000" dirty="0">
                <a:sym typeface="Wingdings" panose="05000000000000000000" pitchFamily="2" charset="2"/>
              </a:rPr>
              <a:t>e</a:t>
            </a:r>
            <a:r>
              <a:rPr lang="nl-NL" dirty="0">
                <a:sym typeface="Wingdings" panose="05000000000000000000" pitchFamily="2" charset="2"/>
              </a:rPr>
              <a:t> eeuw: wetenschappelijke revolutie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Maar dit is heel teleologisch gedacht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Het nieuwe perspectief: </a:t>
            </a:r>
            <a:r>
              <a:rPr lang="nl-NL" b="1" i="1" dirty="0" err="1">
                <a:sym typeface="Wingdings" panose="05000000000000000000" pitchFamily="2" charset="2"/>
              </a:rPr>
              <a:t>history</a:t>
            </a:r>
            <a:r>
              <a:rPr lang="nl-NL" b="1" i="1" dirty="0">
                <a:sym typeface="Wingdings" panose="05000000000000000000" pitchFamily="2" charset="2"/>
              </a:rPr>
              <a:t> of </a:t>
            </a:r>
            <a:r>
              <a:rPr lang="nl-NL" b="1" i="1" dirty="0" err="1">
                <a:sym typeface="Wingdings" panose="05000000000000000000" pitchFamily="2" charset="2"/>
              </a:rPr>
              <a:t>knowledge</a:t>
            </a:r>
            <a:endParaRPr lang="nl-NL" b="1" i="1" dirty="0">
              <a:sym typeface="Wingdings" panose="05000000000000000000" pitchFamily="2" charset="2"/>
            </a:endParaRPr>
          </a:p>
          <a:p>
            <a:pPr lvl="1"/>
            <a:r>
              <a:rPr lang="nl-NL" dirty="0"/>
              <a:t>Wat geldt op een bepaald moment in de geschiedenis als (ware) kennis en op welke gronden?</a:t>
            </a:r>
          </a:p>
          <a:p>
            <a:pPr lvl="1"/>
            <a:r>
              <a:rPr lang="nl-NL" dirty="0"/>
              <a:t>Rol van artistieke uitingen als bronnen van kennis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7F150F-B671-42D9-B206-F0201E9B1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5</a:t>
            </a:fld>
            <a:endParaRPr lang="nl-NL" altLang="nl-NL" dirty="0"/>
          </a:p>
        </p:txBody>
      </p:sp>
      <p:pic>
        <p:nvPicPr>
          <p:cNvPr id="5" name="Picture 2" descr="Afbeeldingsresultaat voor copernicus">
            <a:extLst>
              <a:ext uri="{FF2B5EF4-FFF2-40B4-BE49-F238E27FC236}">
                <a16:creationId xmlns:a16="http://schemas.microsoft.com/office/drawing/2014/main" id="{74E58ACB-A443-42AD-B04D-55C05F80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388" y="1000159"/>
            <a:ext cx="25336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newton">
            <a:extLst>
              <a:ext uri="{FF2B5EF4-FFF2-40B4-BE49-F238E27FC236}">
                <a16:creationId xmlns:a16="http://schemas.microsoft.com/office/drawing/2014/main" id="{DE95F967-8992-4B62-9AF8-37582125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388" y="4809823"/>
            <a:ext cx="25336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7665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512EC-162A-4540-9789-3E7A4136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4ED48D-36EC-4989-9342-CAA26962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33" y="1799999"/>
            <a:ext cx="12640528" cy="7020000"/>
          </a:xfrm>
        </p:spPr>
        <p:txBody>
          <a:bodyPr>
            <a:normAutofit/>
          </a:bodyPr>
          <a:lstStyle/>
          <a:p>
            <a:r>
              <a:rPr lang="nl-NL" dirty="0"/>
              <a:t>Nauw verwant aan </a:t>
            </a:r>
            <a:r>
              <a:rPr lang="nl-NL" i="1" dirty="0" err="1"/>
              <a:t>history</a:t>
            </a:r>
            <a:r>
              <a:rPr lang="nl-NL" i="1" dirty="0"/>
              <a:t> of </a:t>
            </a:r>
            <a:r>
              <a:rPr lang="nl-NL" i="1" dirty="0" err="1"/>
              <a:t>knowledge</a:t>
            </a:r>
            <a:r>
              <a:rPr lang="nl-NL" dirty="0"/>
              <a:t>, maar daarnaast ook heel sterk een </a:t>
            </a:r>
            <a:r>
              <a:rPr lang="nl-NL" b="1" dirty="0"/>
              <a:t>culturele en politieke notie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emancipatie van het individu/de gewone burger</a:t>
            </a:r>
          </a:p>
          <a:p>
            <a:r>
              <a:rPr lang="nl-NL" dirty="0">
                <a:sym typeface="Wingdings" panose="05000000000000000000" pitchFamily="2" charset="2"/>
              </a:rPr>
              <a:t>In de eerst plaats een </a:t>
            </a:r>
            <a:r>
              <a:rPr lang="nl-NL" b="1" dirty="0">
                <a:sym typeface="Wingdings" panose="05000000000000000000" pitchFamily="2" charset="2"/>
              </a:rPr>
              <a:t>historisch begrip</a:t>
            </a:r>
            <a:r>
              <a:rPr lang="nl-NL" dirty="0">
                <a:sym typeface="Wingdings" panose="05000000000000000000" pitchFamily="2" charset="2"/>
              </a:rPr>
              <a:t>: aanduiding van een beweging of tijdvak</a:t>
            </a:r>
          </a:p>
          <a:p>
            <a:r>
              <a:rPr lang="nl-NL" dirty="0"/>
              <a:t>Oorspronkelijk vooral gekoppeld aan het Franse intellectuele en filosofische debat rond het midden van de achttiende eeuw</a:t>
            </a:r>
          </a:p>
          <a:p>
            <a:r>
              <a:rPr lang="nl-NL" dirty="0"/>
              <a:t>Tegenwoordig veel breder gezien, met meer oog voor de diversiteit – geografisch, temporeel én inhoudelijk</a:t>
            </a:r>
          </a:p>
          <a:p>
            <a:pPr lvl="1"/>
            <a:r>
              <a:rPr lang="nl-NL" dirty="0"/>
              <a:t>Franse/Schotse/Nederlandse/etc. Verlichting</a:t>
            </a:r>
          </a:p>
          <a:p>
            <a:pPr lvl="1"/>
            <a:r>
              <a:rPr lang="nl-NL" dirty="0"/>
              <a:t>(Vroege) radicale Verlichting</a:t>
            </a:r>
          </a:p>
          <a:p>
            <a:pPr lvl="1"/>
            <a:r>
              <a:rPr lang="nl-NL" dirty="0"/>
              <a:t>Gematigde Verlichting</a:t>
            </a:r>
          </a:p>
          <a:p>
            <a:pPr lvl="1"/>
            <a:r>
              <a:rPr lang="nl-NL" dirty="0"/>
              <a:t>Religieuze Verlichting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F0048C-DD16-4AAA-B45C-CBEB87469E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6</a:t>
            </a:fld>
            <a:endParaRPr lang="nl-NL" altLang="nl-NL" dirty="0"/>
          </a:p>
        </p:txBody>
      </p:sp>
      <p:pic>
        <p:nvPicPr>
          <p:cNvPr id="1026" name="Picture 2" descr="Encyclopédie - Wikipedia">
            <a:extLst>
              <a:ext uri="{FF2B5EF4-FFF2-40B4-BE49-F238E27FC236}">
                <a16:creationId xmlns:a16="http://schemas.microsoft.com/office/drawing/2014/main" id="{9CD50E5E-7F31-49E5-8B92-69E60DC7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072" y="2089471"/>
            <a:ext cx="3409432" cy="55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4365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200733" y="1799999"/>
            <a:ext cx="8644726" cy="7020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414" dirty="0"/>
          </a:p>
          <a:p>
            <a:pPr marL="0" indent="0">
              <a:buNone/>
            </a:pPr>
            <a:endParaRPr lang="nl-NL" sz="3414" dirty="0"/>
          </a:p>
          <a:p>
            <a:pPr marL="0" indent="0">
              <a:buNone/>
            </a:pPr>
            <a:r>
              <a:rPr lang="nl-NL" sz="3414" dirty="0"/>
              <a:t>Jonathan </a:t>
            </a:r>
            <a:r>
              <a:rPr lang="nl-NL" sz="3414" dirty="0" err="1"/>
              <a:t>Israel</a:t>
            </a:r>
            <a:r>
              <a:rPr lang="nl-NL" sz="3414" dirty="0"/>
              <a:t>, </a:t>
            </a:r>
            <a:r>
              <a:rPr lang="en-US" sz="3414" i="1" dirty="0"/>
              <a:t>Radical Enlightenment. Philosophy and the Making of Modernity, 1650-1750. </a:t>
            </a:r>
            <a:r>
              <a:rPr lang="en-US" sz="3414" dirty="0"/>
              <a:t>Oxford 2001.</a:t>
            </a:r>
            <a:endParaRPr lang="nl-NL" sz="3414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FAE97-F2A2-477D-934F-CA90F4EFD19D}" type="slidenum">
              <a:rPr lang="nl-NL" altLang="en-US" smtClean="0"/>
              <a:pPr>
                <a:defRPr/>
              </a:pPr>
              <a:t>7</a:t>
            </a:fld>
            <a:endParaRPr lang="nl-NL" altLang="en-US" dirty="0"/>
          </a:p>
        </p:txBody>
      </p:sp>
      <p:pic>
        <p:nvPicPr>
          <p:cNvPr id="1026" name="Picture 2" descr="http://blogs.oregonstate.edu/historyofscience/files/2012/05/radicalenlightenmentphik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113" y="1800225"/>
            <a:ext cx="4132401" cy="648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8508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denken </a:t>
            </a:r>
            <a:r>
              <a:rPr lang="nl-NL" dirty="0"/>
              <a:t>van Spinoza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Spinoza: de persoon en zijn ideeën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Spinoza als radicale Verlichter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Spinoza en de Nederlanders</a:t>
            </a:r>
          </a:p>
          <a:p>
            <a:endParaRPr lang="nl-NL" dirty="0"/>
          </a:p>
          <a:p>
            <a:r>
              <a:rPr lang="nl-NL" dirty="0"/>
              <a:t>Spinoza en de Nederlandse pornografie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3016E-26FB-4885-9481-ADA565B6E608}" type="slidenum">
              <a:rPr lang="nl-NL" altLang="en-US" smtClean="0"/>
              <a:pPr>
                <a:defRPr/>
              </a:pPr>
              <a:t>8</a:t>
            </a:fld>
            <a:endParaRPr lang="nl-NL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769" y="1799999"/>
            <a:ext cx="4144962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3243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Spinoza: de persoon en zijn ideeën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Baruch Spinoza (1632-1677)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/>
              <a:t>Portugese Jood uit Amsterdam</a:t>
            </a:r>
          </a:p>
          <a:p>
            <a:pPr>
              <a:buFont typeface="Arial" charset="0"/>
              <a:buChar char="•"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/>
              <a:t>Op zijn 23</a:t>
            </a:r>
            <a:r>
              <a:rPr lang="nl-NL" baseline="30000" dirty="0"/>
              <a:t>e</a:t>
            </a:r>
            <a:r>
              <a:rPr lang="nl-NL" dirty="0"/>
              <a:t> verbannen uit de Joodse gemeenschap</a:t>
            </a:r>
          </a:p>
          <a:p>
            <a:pPr>
              <a:buFont typeface="Arial" charset="0"/>
              <a:buChar char="•"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/>
              <a:t>Belangrijkste boeken: </a:t>
            </a:r>
            <a:r>
              <a:rPr lang="nl-NL" i="1" dirty="0" err="1"/>
              <a:t>Tractatus</a:t>
            </a:r>
            <a:r>
              <a:rPr lang="nl-NL" i="1" dirty="0"/>
              <a:t> </a:t>
            </a:r>
            <a:r>
              <a:rPr lang="nl-NL" i="1" dirty="0" err="1"/>
              <a:t>Theologico</a:t>
            </a:r>
            <a:r>
              <a:rPr lang="nl-NL" i="1" dirty="0"/>
              <a:t>-Politicus </a:t>
            </a:r>
            <a:r>
              <a:rPr lang="nl-NL" dirty="0"/>
              <a:t>(1670) en </a:t>
            </a:r>
            <a:r>
              <a:rPr lang="nl-NL" i="1" dirty="0"/>
              <a:t>Ethica </a:t>
            </a:r>
            <a:r>
              <a:rPr lang="nl-NL" dirty="0"/>
              <a:t>(1677)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FAE97-F2A2-477D-934F-CA90F4EFD19D}" type="slidenum">
              <a:rPr lang="nl-NL" altLang="en-US" smtClean="0"/>
              <a:pPr>
                <a:defRPr/>
              </a:pPr>
              <a:t>9</a:t>
            </a:fld>
            <a:endParaRPr lang="nl-NL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769" y="1799999"/>
            <a:ext cx="4144962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871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2BAC25B1-1415-3B4E-A156-CFC38684E8EB}"/>
    </a:ext>
  </a:extLst>
</a:theme>
</file>

<file path=ppt/theme/theme2.xml><?xml version="1.0" encoding="utf-8"?>
<a:theme xmlns:a="http://schemas.openxmlformats.org/drawingml/2006/main" name="Titel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F5B933A8-1ED1-BC44-8E12-2C8117424C5F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RU_PPT_NL_Algemeen</Template>
  <TotalTime>2097</TotalTime>
  <Words>873</Words>
  <Application>Microsoft Office PowerPoint</Application>
  <PresentationFormat>Aangepast</PresentationFormat>
  <Paragraphs>167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1_Basis NL</vt:lpstr>
      <vt:lpstr>Titel NL</vt:lpstr>
      <vt:lpstr>Literatuur en identiteit in de Gouden Eeuw</vt:lpstr>
      <vt:lpstr>De Republiek in ‘verval’ na 1670?</vt:lpstr>
      <vt:lpstr>Opbouw van dit college</vt:lpstr>
      <vt:lpstr>Literatuur en geleerdheid</vt:lpstr>
      <vt:lpstr>History of knowledge (kennisgeschiedenis)</vt:lpstr>
      <vt:lpstr>Verlichting</vt:lpstr>
      <vt:lpstr>PowerPoint-presentatie</vt:lpstr>
      <vt:lpstr>Het denken van Spinoza</vt:lpstr>
      <vt:lpstr>Spinoza: de persoon en zijn ideeën</vt:lpstr>
      <vt:lpstr>Spinoza: de persoon en zijn ideeën</vt:lpstr>
      <vt:lpstr>Spinoza: de persoon en zijn ideeën</vt:lpstr>
      <vt:lpstr>Spinoza: de persoon en zijn ideeën</vt:lpstr>
      <vt:lpstr>Spinoza als radicale Verlichter</vt:lpstr>
      <vt:lpstr>Spinoza en de Nederlanders</vt:lpstr>
      <vt:lpstr>Klein excurs over de roman</vt:lpstr>
      <vt:lpstr>De roman (in de zin van narratief fictioneel proza) in de 16e/17e eeuw</vt:lpstr>
      <vt:lpstr>De roman (in de zin van narratief fictioneel proza) in de 16e/17e eeuw</vt:lpstr>
      <vt:lpstr>Spinoza en de Nederlandse pornografie</vt:lpstr>
      <vt:lpstr>Spinoza en de Nederlandse pornografie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Kramer, I.J. (Ilja)</dc:creator>
  <cp:lastModifiedBy>Ivo Nieuwenhuis</cp:lastModifiedBy>
  <cp:revision>121</cp:revision>
  <cp:lastPrinted>2019-04-08T07:17:49Z</cp:lastPrinted>
  <dcterms:created xsi:type="dcterms:W3CDTF">2017-03-20T07:59:42Z</dcterms:created>
  <dcterms:modified xsi:type="dcterms:W3CDTF">2020-05-25T12:34:51Z</dcterms:modified>
</cp:coreProperties>
</file>