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21" r:id="rId2"/>
  </p:sldMasterIdLst>
  <p:notesMasterIdLst>
    <p:notesMasterId r:id="rId22"/>
  </p:notesMasterIdLst>
  <p:handoutMasterIdLst>
    <p:handoutMasterId r:id="rId23"/>
  </p:handoutMasterIdLst>
  <p:sldIdLst>
    <p:sldId id="425" r:id="rId3"/>
    <p:sldId id="426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7" r:id="rId12"/>
    <p:sldId id="416" r:id="rId13"/>
    <p:sldId id="418" r:id="rId14"/>
    <p:sldId id="415" r:id="rId15"/>
    <p:sldId id="419" r:id="rId16"/>
    <p:sldId id="424" r:id="rId17"/>
    <p:sldId id="420" r:id="rId18"/>
    <p:sldId id="421" r:id="rId19"/>
    <p:sldId id="422" r:id="rId20"/>
    <p:sldId id="423" r:id="rId21"/>
  </p:sldIdLst>
  <p:sldSz cx="17348200" cy="9756775"/>
  <p:notesSz cx="6797675" cy="9926638"/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922"/>
    <a:srgbClr val="BE2E1A"/>
    <a:srgbClr val="BF2E1B"/>
    <a:srgbClr val="B72E1B"/>
    <a:srgbClr val="B3011B"/>
    <a:srgbClr val="A8011B"/>
    <a:srgbClr val="00332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7" autoAdjust="0"/>
    <p:restoredTop sz="94884" autoAdjust="0"/>
  </p:normalViewPr>
  <p:slideViewPr>
    <p:cSldViewPr snapToGrid="0" snapToObjects="1">
      <p:cViewPr varScale="1">
        <p:scale>
          <a:sx n="77" d="100"/>
          <a:sy n="77" d="100"/>
        </p:scale>
        <p:origin x="1152" y="96"/>
      </p:cViewPr>
      <p:guideLst>
        <p:guide orient="horz" pos="307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544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20-4-2020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20-4-2020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pFpWFo6V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uckytv.nl/warme-vinger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https://www.youtube.com/watch?v=rjpFpWFo6VY</a:t>
            </a:r>
            <a:r>
              <a:rPr lang="nl-NL" dirty="0"/>
              <a:t>, vanaf 10:42</a:t>
            </a:r>
          </a:p>
        </p:txBody>
      </p:sp>
    </p:spTree>
    <p:extLst>
      <p:ext uri="{BB962C8B-B14F-4D97-AF65-F5344CB8AC3E}">
        <p14:creationId xmlns:p14="http://schemas.microsoft.com/office/powerpoint/2010/main" val="84354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https://luckytv.nl/warme-vingers/</a:t>
            </a:r>
            <a:r>
              <a:rPr lang="nl-NL" dirty="0"/>
              <a:t>, vanaf 00:23</a:t>
            </a:r>
          </a:p>
        </p:txBody>
      </p:sp>
    </p:spTree>
    <p:extLst>
      <p:ext uri="{BB962C8B-B14F-4D97-AF65-F5344CB8AC3E}">
        <p14:creationId xmlns:p14="http://schemas.microsoft.com/office/powerpoint/2010/main" val="57532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ABF947-B0CC-47BF-A3B6-3C49EE69820F}" type="datetime1">
              <a:rPr lang="nl-NL" altLang="nl-NL" smtClean="0"/>
              <a:t>20-4-2020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25420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432954-90DD-4069-B44A-044A75F38093}" type="datetime1">
              <a:rPr lang="nl-NL" altLang="nl-NL" smtClean="0"/>
              <a:t>20-4-2020</a:t>
            </a:fld>
            <a:endParaRPr lang="nl-NL" altLang="nl-NL" dirty="0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499" y="9147199"/>
            <a:ext cx="236031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502106-1593-400D-8918-AEF199D8F88D}" type="datetime1">
              <a:rPr lang="nl-NL" altLang="nl-NL" smtClean="0"/>
              <a:t>20-4-2020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3318318"/>
            <a:ext cx="14889249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‹nr.›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11530B-252B-4E00-9503-644332516F5E}" type="datetime1">
              <a:rPr lang="nl-NL" altLang="nl-NL" smtClean="0"/>
              <a:t>20-4-2020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4"/>
            <a:ext cx="14889249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A53F5B09-B8EE-4D64-84F4-A017BA8DC10D}" type="datetime1">
              <a:rPr lang="nl-NL" altLang="nl-NL" smtClean="0"/>
              <a:t>20-4-2020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 spd="med">
    <p:fade/>
  </p:transition>
  <p:hf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2157414"/>
            <a:ext cx="14889249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‹nr.›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A33DDDF9-23CE-4197-902E-286EB2BFAB62}" type="datetime1">
              <a:rPr lang="nl-NL" altLang="nl-NL" smtClean="0"/>
              <a:t>20-4-2020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</p:sldLayoutIdLst>
  <p:transition spd="med">
    <p:fade/>
  </p:transition>
  <p:hf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Literatuur en identiteit in de Gouden Eeuw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>
                <a:solidFill>
                  <a:schemeClr val="bg1"/>
                </a:solidFill>
              </a:rPr>
              <a:t>Presentatie behorend bij de </a:t>
            </a:r>
          </a:p>
          <a:p>
            <a:r>
              <a:rPr lang="nl-NL" b="1" dirty="0">
                <a:solidFill>
                  <a:schemeClr val="bg1"/>
                </a:solidFill>
              </a:rPr>
              <a:t>podcast ‘Literatuur en identiteit’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van 21 april 2020</a:t>
            </a:r>
            <a:endParaRPr lang="nl-NL" dirty="0">
              <a:solidFill>
                <a:schemeClr val="bg1"/>
              </a:solidFill>
            </a:endParaRPr>
          </a:p>
          <a:p>
            <a:endParaRPr lang="nl-NL" b="1" u="sng" dirty="0">
              <a:solidFill>
                <a:schemeClr val="bg1"/>
              </a:solidFill>
            </a:endParaRPr>
          </a:p>
          <a:p>
            <a:r>
              <a:rPr lang="nl-NL" b="1" u="sng" dirty="0">
                <a:solidFill>
                  <a:schemeClr val="bg1"/>
                </a:solidFill>
              </a:rPr>
              <a:t>Aflevering 2</a:t>
            </a:r>
            <a:r>
              <a:rPr lang="nl-NL" b="1" dirty="0">
                <a:solidFill>
                  <a:schemeClr val="bg1"/>
                </a:solidFill>
              </a:rPr>
              <a:t>: Nationale strijd – de Oranjes als helden en als splijtzwam</a:t>
            </a:r>
          </a:p>
          <a:p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4CAB-574E-5F4F-9159-E27A716A9038}" type="slidenum">
              <a:rPr lang="nl-NL" altLang="nl-NL" smtClean="0"/>
              <a:pPr/>
              <a:t>1</a:t>
            </a:fld>
            <a:endParaRPr lang="nl-NL" altLang="nl-NL" dirty="0"/>
          </a:p>
        </p:txBody>
      </p:sp>
      <p:pic>
        <p:nvPicPr>
          <p:cNvPr id="6" name="Picture 2" descr="Afbeeldingsresultaat voor palamedes vondel">
            <a:extLst>
              <a:ext uri="{FF2B5EF4-FFF2-40B4-BE49-F238E27FC236}">
                <a16:creationId xmlns:a16="http://schemas.microsoft.com/office/drawing/2014/main" id="{36E21A21-7AEB-4980-8CE6-CB0103D2D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85" y="2623818"/>
            <a:ext cx="3922083" cy="61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6624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39BDC-2CF1-4FA8-9455-72725145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046609-E9EC-4054-AFA6-4ABFA139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A3BBCF-012E-4FA2-A9D5-A3C41060A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10</a:t>
            </a:fld>
            <a:endParaRPr lang="nl-NL" altLang="nl-NL" dirty="0"/>
          </a:p>
        </p:txBody>
      </p:sp>
      <p:pic>
        <p:nvPicPr>
          <p:cNvPr id="5122" name="Picture 2" descr="Afbeeldingsresultaat voor antwerps landjuweel 1561">
            <a:extLst>
              <a:ext uri="{FF2B5EF4-FFF2-40B4-BE49-F238E27FC236}">
                <a16:creationId xmlns:a16="http://schemas.microsoft.com/office/drawing/2014/main" id="{54FFD9B7-8B17-4775-A197-2350E917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11" y="936776"/>
            <a:ext cx="15020924" cy="72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283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C7D7E-1C11-4333-B398-3DBA6844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eerste decennia van de Opstand (1565-1600)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03769-C481-42B8-B1A5-95A379A4D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1566: Beeldenstorm</a:t>
            </a:r>
          </a:p>
          <a:p>
            <a:r>
              <a:rPr lang="nl-NL" dirty="0"/>
              <a:t>1567: Hertog van Alva landvoogd der Nederlanden</a:t>
            </a:r>
          </a:p>
          <a:p>
            <a:r>
              <a:rPr lang="nl-NL" dirty="0"/>
              <a:t>5 juni 1568, Grote Markt te Brussel: Onthoofding van de graven Egmont en Horne</a:t>
            </a:r>
          </a:p>
          <a:p>
            <a:r>
              <a:rPr lang="nl-NL" dirty="0"/>
              <a:t>Daarna: Willem van Oranje leider van de Opstand</a:t>
            </a:r>
          </a:p>
          <a:p>
            <a:r>
              <a:rPr lang="nl-NL" dirty="0"/>
              <a:t>In de loop van de jaren 1570: Geuzen nemen steeds meer steden in</a:t>
            </a:r>
          </a:p>
          <a:p>
            <a:r>
              <a:rPr lang="nl-NL" dirty="0"/>
              <a:t>1579: Unie van Utrecht / Unie van Atrecht</a:t>
            </a:r>
          </a:p>
          <a:p>
            <a:r>
              <a:rPr lang="nl-NL" dirty="0"/>
              <a:t>1581: Plakkaat van </a:t>
            </a:r>
            <a:r>
              <a:rPr lang="nl-NL" dirty="0" err="1"/>
              <a:t>Verlatinghe</a:t>
            </a:r>
            <a:endParaRPr lang="nl-NL" dirty="0"/>
          </a:p>
          <a:p>
            <a:r>
              <a:rPr lang="nl-NL" dirty="0"/>
              <a:t>1584: Moord op Willem van Oranje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46C06B-46C5-46A3-A6A4-0E9ABB1AA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11</a:t>
            </a:fld>
            <a:endParaRPr lang="nl-NL" altLang="nl-NL" dirty="0"/>
          </a:p>
        </p:txBody>
      </p:sp>
      <p:pic>
        <p:nvPicPr>
          <p:cNvPr id="5" name="Picture 4" descr="Schilderij 'Beeldenstorm in een kerk' van Dirck van Delen, Wikimedia Commons">
            <a:extLst>
              <a:ext uri="{FF2B5EF4-FFF2-40B4-BE49-F238E27FC236}">
                <a16:creationId xmlns:a16="http://schemas.microsoft.com/office/drawing/2014/main" id="{88CCE53C-E5BC-43D7-A265-B991BC4F700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910" y="0"/>
            <a:ext cx="4165290" cy="2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">
            <a:extLst>
              <a:ext uri="{FF2B5EF4-FFF2-40B4-BE49-F238E27FC236}">
                <a16:creationId xmlns:a16="http://schemas.microsoft.com/office/drawing/2014/main" id="{84582BDA-9B57-433F-BFC5-409B9D1A025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492" y="2642992"/>
            <a:ext cx="2191707" cy="281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onthoofden egmont en hoorde">
            <a:extLst>
              <a:ext uri="{FF2B5EF4-FFF2-40B4-BE49-F238E27FC236}">
                <a16:creationId xmlns:a16="http://schemas.microsoft.com/office/drawing/2014/main" id="{3A882358-40B6-4E9E-A497-1093BB68DFB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1068" y="5285984"/>
            <a:ext cx="2567132" cy="34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plakkaat van verlatinghe">
            <a:extLst>
              <a:ext uri="{FF2B5EF4-FFF2-40B4-BE49-F238E27FC236}">
                <a16:creationId xmlns:a16="http://schemas.microsoft.com/office/drawing/2014/main" id="{FD8AFAE5-4266-48E9-A54E-3EADD7EE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331" y="4655289"/>
            <a:ext cx="2980419" cy="40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395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01DE35-3EB4-4904-89F6-07835CC765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12</a:t>
            </a:fld>
            <a:endParaRPr lang="nl-NL" altLang="nl-NL" dirty="0"/>
          </a:p>
        </p:txBody>
      </p:sp>
      <p:pic>
        <p:nvPicPr>
          <p:cNvPr id="6146" name="Picture 2" descr="Afbeeldingsresultaat voor marnix van st aldegonde">
            <a:extLst>
              <a:ext uri="{FF2B5EF4-FFF2-40B4-BE49-F238E27FC236}">
                <a16:creationId xmlns:a16="http://schemas.microsoft.com/office/drawing/2014/main" id="{441E0D1D-60B8-4E98-A1CD-482B77034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31" y="1716087"/>
            <a:ext cx="3835812" cy="49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ui020wilh01ill1">
            <a:extLst>
              <a:ext uri="{FF2B5EF4-FFF2-40B4-BE49-F238E27FC236}">
                <a16:creationId xmlns:a16="http://schemas.microsoft.com/office/drawing/2014/main" id="{BC051F26-9645-4C8A-8DFF-E65E75D40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856" y="1716087"/>
            <a:ext cx="2984420" cy="495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3E050B-D367-4110-B295-C18AC4F3A7F1}"/>
              </a:ext>
            </a:extLst>
          </p:cNvPr>
          <p:cNvSpPr txBox="1"/>
          <p:nvPr/>
        </p:nvSpPr>
        <p:spPr>
          <a:xfrm>
            <a:off x="2024400" y="6708877"/>
            <a:ext cx="534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Filips van Marnix van St. Aldegonde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0D86E87-90DE-4F14-8D0E-77487639098F}"/>
              </a:ext>
            </a:extLst>
          </p:cNvPr>
          <p:cNvSpPr txBox="1"/>
          <p:nvPr/>
        </p:nvSpPr>
        <p:spPr>
          <a:xfrm>
            <a:off x="9980929" y="6755043"/>
            <a:ext cx="4663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Een geuzenliedboek</a:t>
            </a:r>
          </a:p>
          <a:p>
            <a:r>
              <a:rPr lang="nl-NL" sz="2800" dirty="0">
                <a:latin typeface="+mn-lt"/>
              </a:rPr>
              <a:t>(Vroegst bekende editie: 1577)</a:t>
            </a:r>
          </a:p>
        </p:txBody>
      </p:sp>
    </p:spTree>
    <p:extLst>
      <p:ext uri="{BB962C8B-B14F-4D97-AF65-F5344CB8AC3E}">
        <p14:creationId xmlns:p14="http://schemas.microsoft.com/office/powerpoint/2010/main" val="115862910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7E9DEE-A277-41A4-AABD-7CC4FC9D4C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13</a:t>
            </a:fld>
            <a:endParaRPr lang="nl-NL" alt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6B18161-488E-41AD-97A5-A55A64120F43}"/>
              </a:ext>
            </a:extLst>
          </p:cNvPr>
          <p:cNvSpPr/>
          <p:nvPr/>
        </p:nvSpPr>
        <p:spPr>
          <a:xfrm>
            <a:off x="4337050" y="95710"/>
            <a:ext cx="8674100" cy="89255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Een schoon </a:t>
            </a:r>
            <a:r>
              <a:rPr lang="nl-NL" sz="2400" b="1" dirty="0" err="1"/>
              <a:t>liedeke</a:t>
            </a:r>
            <a:r>
              <a:rPr lang="nl-NL" sz="2400" b="1" dirty="0"/>
              <a:t> van 't Heilig Sacrament</a:t>
            </a:r>
          </a:p>
          <a:p>
            <a:endParaRPr lang="nl-NL" sz="2400" dirty="0"/>
          </a:p>
          <a:p>
            <a:r>
              <a:rPr lang="nl-NL" sz="2400" dirty="0"/>
              <a:t>I</a:t>
            </a:r>
          </a:p>
          <a:p>
            <a:r>
              <a:rPr lang="nl-NL" sz="2400" dirty="0"/>
              <a:t>Verdoolden van Calvijn, wilt u bekeren,</a:t>
            </a:r>
          </a:p>
          <a:p>
            <a:r>
              <a:rPr lang="nl-NL" sz="2400" dirty="0"/>
              <a:t>die twijfelt aan 't Heilig Sacrament!</a:t>
            </a:r>
          </a:p>
          <a:p>
            <a:r>
              <a:rPr lang="nl-NL" sz="2400" dirty="0"/>
              <a:t>Laat u doch de waarheid leren,</a:t>
            </a:r>
          </a:p>
          <a:p>
            <a:r>
              <a:rPr lang="nl-NL" sz="2400" dirty="0"/>
              <a:t>en wilt niet langer zijn </a:t>
            </a:r>
            <a:r>
              <a:rPr lang="nl-NL" sz="2400" dirty="0" err="1"/>
              <a:t>verblend</a:t>
            </a:r>
            <a:r>
              <a:rPr lang="nl-NL" sz="2400" dirty="0"/>
              <a:t>.</a:t>
            </a:r>
          </a:p>
          <a:p>
            <a:r>
              <a:rPr lang="nl-NL" sz="2400" dirty="0"/>
              <a:t>Doet open de ogen van uwe ziele,</a:t>
            </a:r>
          </a:p>
          <a:p>
            <a:r>
              <a:rPr lang="nl-NL" sz="2400" dirty="0"/>
              <a:t>ziet hoe dat gij zijt verleid.</a:t>
            </a:r>
          </a:p>
          <a:p>
            <a:r>
              <a:rPr lang="nl-NL" sz="2400" dirty="0"/>
              <a:t>De duivel zal uw ziele vernielen,</a:t>
            </a:r>
          </a:p>
          <a:p>
            <a:r>
              <a:rPr lang="nl-NL" sz="2400" dirty="0"/>
              <a:t>dat gij van 't oud </a:t>
            </a:r>
            <a:r>
              <a:rPr lang="nl-NL" sz="2400" dirty="0" err="1"/>
              <a:t>gelove</a:t>
            </a:r>
            <a:r>
              <a:rPr lang="nl-NL" sz="2400" dirty="0"/>
              <a:t> scheidt.</a:t>
            </a:r>
          </a:p>
          <a:p>
            <a:endParaRPr lang="nl-NL" sz="2400" dirty="0"/>
          </a:p>
          <a:p>
            <a:r>
              <a:rPr lang="nl-NL" sz="2400" dirty="0"/>
              <a:t>VI</a:t>
            </a:r>
          </a:p>
          <a:p>
            <a:r>
              <a:rPr lang="nl-NL" sz="2400" dirty="0"/>
              <a:t>Loopt weg, gij tirannen, vuile geuzen,</a:t>
            </a:r>
          </a:p>
          <a:p>
            <a:r>
              <a:rPr lang="nl-NL" sz="2400" dirty="0"/>
              <a:t>die al onze kerken hebt </a:t>
            </a:r>
            <a:r>
              <a:rPr lang="nl-NL" sz="2400" dirty="0" err="1"/>
              <a:t>geschend</a:t>
            </a:r>
            <a:r>
              <a:rPr lang="nl-NL" sz="2400" dirty="0"/>
              <a:t>!</a:t>
            </a:r>
          </a:p>
          <a:p>
            <a:r>
              <a:rPr lang="nl-NL" sz="2400" dirty="0"/>
              <a:t>Gij hebt nu allen lange neuzen,</a:t>
            </a:r>
          </a:p>
          <a:p>
            <a:r>
              <a:rPr lang="nl-NL" sz="2400" dirty="0"/>
              <a:t>die God loochent in Zijn Sacrament.</a:t>
            </a:r>
          </a:p>
          <a:p>
            <a:r>
              <a:rPr lang="nl-NL" sz="2400" dirty="0"/>
              <a:t>Gij boze mensen, wilt u schromen,</a:t>
            </a:r>
          </a:p>
          <a:p>
            <a:r>
              <a:rPr lang="nl-NL" sz="2400" dirty="0"/>
              <a:t>dat gij God hebt geblasfemeerd.</a:t>
            </a:r>
          </a:p>
          <a:p>
            <a:r>
              <a:rPr lang="nl-NL" sz="2400" dirty="0"/>
              <a:t>Met valse </a:t>
            </a:r>
            <a:r>
              <a:rPr lang="nl-NL" sz="2400" dirty="0" err="1"/>
              <a:t>leugenen</a:t>
            </a:r>
            <a:r>
              <a:rPr lang="nl-NL" sz="2400" dirty="0"/>
              <a:t> ende dromen</a:t>
            </a:r>
          </a:p>
          <a:p>
            <a:r>
              <a:rPr lang="nl-NL" sz="2400" dirty="0" err="1"/>
              <a:t>hebdij</a:t>
            </a:r>
            <a:r>
              <a:rPr lang="nl-NL" sz="2400" dirty="0"/>
              <a:t> uw volk </a:t>
            </a:r>
            <a:r>
              <a:rPr lang="nl-NL" sz="2400" dirty="0" err="1"/>
              <a:t>verabuseerd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r>
              <a:rPr lang="nl-NL" sz="2400" dirty="0"/>
              <a:t>[</a:t>
            </a:r>
            <a:r>
              <a:rPr lang="nl-NL" sz="2400" dirty="0" err="1"/>
              <a:t>Katherina</a:t>
            </a:r>
            <a:r>
              <a:rPr lang="nl-NL" sz="2400" dirty="0"/>
              <a:t> Boudewijns, 1587]</a:t>
            </a:r>
          </a:p>
        </p:txBody>
      </p:sp>
    </p:spTree>
    <p:extLst>
      <p:ext uri="{BB962C8B-B14F-4D97-AF65-F5344CB8AC3E}">
        <p14:creationId xmlns:p14="http://schemas.microsoft.com/office/powerpoint/2010/main" val="28670602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F288A-639E-46C5-A0C3-202E97B9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1585: Val van Antwerpen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B3A738-9B0D-4822-B077-5FFE0E770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14</a:t>
            </a:fld>
            <a:endParaRPr lang="nl-NL" altLang="nl-NL" dirty="0"/>
          </a:p>
        </p:txBody>
      </p:sp>
      <p:pic>
        <p:nvPicPr>
          <p:cNvPr id="7170" name="Picture 2" descr="Afbeeldingsresultaat voor val van antwerpen">
            <a:extLst>
              <a:ext uri="{FF2B5EF4-FFF2-40B4-BE49-F238E27FC236}">
                <a16:creationId xmlns:a16="http://schemas.microsoft.com/office/drawing/2014/main" id="{8E042B67-9FCB-47DA-A661-627989DE89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88" y="2071461"/>
            <a:ext cx="7778663" cy="59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7957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29CC1A-7522-4EFB-BC76-69108D6B8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15</a:t>
            </a:fld>
            <a:endParaRPr lang="nl-NL" altLang="nl-NL" dirty="0"/>
          </a:p>
        </p:txBody>
      </p:sp>
      <p:sp>
        <p:nvSpPr>
          <p:cNvPr id="6" name="Rectangle 5"/>
          <p:cNvSpPr/>
          <p:nvPr/>
        </p:nvSpPr>
        <p:spPr>
          <a:xfrm>
            <a:off x="4562518" y="191937"/>
            <a:ext cx="8674100" cy="84946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1.</a:t>
            </a:r>
          </a:p>
          <a:p>
            <a:r>
              <a:rPr lang="nl-NL" dirty="0" err="1"/>
              <a:t>Waer</a:t>
            </a:r>
            <a:r>
              <a:rPr lang="nl-NL" dirty="0"/>
              <a:t> </a:t>
            </a:r>
            <a:r>
              <a:rPr lang="nl-NL" dirty="0" err="1"/>
              <a:t>datmen</a:t>
            </a:r>
            <a:r>
              <a:rPr lang="nl-NL" dirty="0"/>
              <a:t> </a:t>
            </a:r>
            <a:r>
              <a:rPr lang="nl-NL" dirty="0" err="1"/>
              <a:t>sich</a:t>
            </a:r>
            <a:r>
              <a:rPr lang="nl-NL" dirty="0"/>
              <a:t> al </a:t>
            </a:r>
            <a:r>
              <a:rPr lang="nl-NL" dirty="0" err="1"/>
              <a:t>keerd</a:t>
            </a:r>
            <a:r>
              <a:rPr lang="nl-NL" dirty="0"/>
              <a:t> of wend,</a:t>
            </a:r>
          </a:p>
          <a:p>
            <a:r>
              <a:rPr lang="nl-NL" dirty="0"/>
              <a:t>end' </a:t>
            </a:r>
            <a:r>
              <a:rPr lang="nl-NL" dirty="0" err="1"/>
              <a:t>waermen</a:t>
            </a:r>
            <a:r>
              <a:rPr lang="nl-NL" dirty="0"/>
              <a:t> loopt of </a:t>
            </a:r>
            <a:r>
              <a:rPr lang="nl-NL" dirty="0" err="1"/>
              <a:t>staet</a:t>
            </a:r>
            <a:r>
              <a:rPr lang="nl-NL" dirty="0"/>
              <a:t>,</a:t>
            </a:r>
          </a:p>
          <a:p>
            <a:r>
              <a:rPr lang="nl-NL" dirty="0" err="1"/>
              <a:t>waer</a:t>
            </a:r>
            <a:r>
              <a:rPr lang="nl-NL" dirty="0"/>
              <a:t> </a:t>
            </a:r>
            <a:r>
              <a:rPr lang="nl-NL" dirty="0" err="1"/>
              <a:t>datmen</a:t>
            </a:r>
            <a:r>
              <a:rPr lang="nl-NL" dirty="0"/>
              <a:t> </a:t>
            </a:r>
            <a:r>
              <a:rPr lang="nl-NL" dirty="0" err="1"/>
              <a:t>reyst</a:t>
            </a:r>
            <a:r>
              <a:rPr lang="nl-NL" dirty="0"/>
              <a:t>, of rotst, of </a:t>
            </a:r>
            <a:r>
              <a:rPr lang="nl-NL" dirty="0" err="1"/>
              <a:t>rend</a:t>
            </a:r>
            <a:r>
              <a:rPr lang="nl-NL" dirty="0"/>
              <a:t>,</a:t>
            </a:r>
          </a:p>
          <a:p>
            <a:r>
              <a:rPr lang="nl-NL" dirty="0"/>
              <a:t>end' </a:t>
            </a:r>
            <a:r>
              <a:rPr lang="nl-NL" dirty="0" err="1"/>
              <a:t>waermen</a:t>
            </a:r>
            <a:r>
              <a:rPr lang="nl-NL" dirty="0"/>
              <a:t> henen </a:t>
            </a:r>
            <a:r>
              <a:rPr lang="nl-NL" dirty="0" err="1"/>
              <a:t>gaet</a:t>
            </a:r>
            <a:r>
              <a:rPr lang="nl-NL" dirty="0"/>
              <a:t>,</a:t>
            </a:r>
          </a:p>
          <a:p>
            <a:r>
              <a:rPr lang="nl-NL" dirty="0" err="1"/>
              <a:t>daer</a:t>
            </a:r>
            <a:r>
              <a:rPr lang="nl-NL" dirty="0"/>
              <a:t> </a:t>
            </a:r>
            <a:r>
              <a:rPr lang="nl-NL" dirty="0" err="1"/>
              <a:t>vintmen</a:t>
            </a:r>
            <a:r>
              <a:rPr lang="nl-NL" dirty="0"/>
              <a:t>, '</a:t>
            </a:r>
            <a:r>
              <a:rPr lang="nl-NL" dirty="0" err="1"/>
              <a:t>tsy</a:t>
            </a:r>
            <a:r>
              <a:rPr lang="nl-NL" dirty="0"/>
              <a:t> </a:t>
            </a:r>
            <a:r>
              <a:rPr lang="nl-NL" dirty="0" err="1"/>
              <a:t>oock</a:t>
            </a:r>
            <a:r>
              <a:rPr lang="nl-NL" dirty="0"/>
              <a:t> op wat ree,</a:t>
            </a:r>
          </a:p>
          <a:p>
            <a:r>
              <a:rPr lang="nl-NL" dirty="0"/>
              <a:t>d' Hollander end' de Zeeuw';</a:t>
            </a:r>
          </a:p>
          <a:p>
            <a:r>
              <a:rPr lang="nl-NL" dirty="0" err="1"/>
              <a:t>sy</a:t>
            </a:r>
            <a:r>
              <a:rPr lang="nl-NL" dirty="0"/>
              <a:t> </a:t>
            </a:r>
            <a:r>
              <a:rPr lang="nl-NL" dirty="0" err="1"/>
              <a:t>loopen</a:t>
            </a:r>
            <a:r>
              <a:rPr lang="nl-NL" dirty="0"/>
              <a:t> door de woeste zee,</a:t>
            </a:r>
          </a:p>
          <a:p>
            <a:r>
              <a:rPr lang="nl-NL" dirty="0"/>
              <a:t>als door het </a:t>
            </a:r>
            <a:r>
              <a:rPr lang="nl-NL" dirty="0" err="1"/>
              <a:t>bosch</a:t>
            </a:r>
            <a:r>
              <a:rPr lang="nl-NL" dirty="0"/>
              <a:t> de leeuw'.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2.</a:t>
            </a:r>
          </a:p>
          <a:p>
            <a:r>
              <a:rPr lang="nl-NL" dirty="0"/>
              <a:t>In koud' en </a:t>
            </a:r>
            <a:r>
              <a:rPr lang="nl-NL" dirty="0" err="1"/>
              <a:t>heete</a:t>
            </a:r>
            <a:r>
              <a:rPr lang="nl-NL" dirty="0"/>
              <a:t> landen al,</a:t>
            </a:r>
          </a:p>
          <a:p>
            <a:r>
              <a:rPr lang="nl-NL" dirty="0"/>
              <a:t>gelegen Zuyd' of Noord,</a:t>
            </a:r>
          </a:p>
          <a:p>
            <a:r>
              <a:rPr lang="nl-NL" dirty="0"/>
              <a:t>of Oost, of West, op berg' en dal,</a:t>
            </a:r>
          </a:p>
          <a:p>
            <a:r>
              <a:rPr lang="nl-NL" dirty="0"/>
              <a:t>men van </a:t>
            </a:r>
            <a:r>
              <a:rPr lang="nl-NL" dirty="0" err="1"/>
              <a:t>haer</a:t>
            </a:r>
            <a:r>
              <a:rPr lang="nl-NL" dirty="0"/>
              <a:t> </a:t>
            </a:r>
            <a:r>
              <a:rPr lang="nl-NL" dirty="0" err="1"/>
              <a:t>spreecken</a:t>
            </a:r>
            <a:r>
              <a:rPr lang="nl-NL" dirty="0"/>
              <a:t> </a:t>
            </a:r>
            <a:r>
              <a:rPr lang="nl-NL" dirty="0" err="1"/>
              <a:t>hoord</a:t>
            </a:r>
            <a:r>
              <a:rPr lang="nl-NL" dirty="0"/>
              <a:t>;</a:t>
            </a:r>
          </a:p>
          <a:p>
            <a:r>
              <a:rPr lang="nl-NL" dirty="0" err="1"/>
              <a:t>sy</a:t>
            </a:r>
            <a:r>
              <a:rPr lang="nl-NL" dirty="0"/>
              <a:t> </a:t>
            </a:r>
            <a:r>
              <a:rPr lang="nl-NL" dirty="0" err="1"/>
              <a:t>krygen</a:t>
            </a:r>
            <a:r>
              <a:rPr lang="nl-NL" dirty="0"/>
              <a:t> menig schip en boot</a:t>
            </a:r>
          </a:p>
          <a:p>
            <a:r>
              <a:rPr lang="nl-NL" dirty="0" err="1"/>
              <a:t>wt</a:t>
            </a:r>
            <a:r>
              <a:rPr lang="nl-NL" dirty="0"/>
              <a:t> 't </a:t>
            </a:r>
            <a:r>
              <a:rPr lang="nl-NL" dirty="0" err="1"/>
              <a:t>Indiaensche</a:t>
            </a:r>
            <a:r>
              <a:rPr lang="nl-NL" dirty="0"/>
              <a:t> </a:t>
            </a:r>
            <a:r>
              <a:rPr lang="nl-NL" dirty="0" err="1"/>
              <a:t>ryck</a:t>
            </a:r>
            <a:r>
              <a:rPr lang="nl-NL" dirty="0"/>
              <a:t>;</a:t>
            </a:r>
          </a:p>
          <a:p>
            <a:r>
              <a:rPr lang="nl-NL" dirty="0" err="1"/>
              <a:t>daer</a:t>
            </a:r>
            <a:r>
              <a:rPr lang="nl-NL" dirty="0"/>
              <a:t> </a:t>
            </a:r>
            <a:r>
              <a:rPr lang="nl-NL" dirty="0" err="1"/>
              <a:t>zyn</a:t>
            </a:r>
            <a:r>
              <a:rPr lang="nl-NL" dirty="0"/>
              <a:t> geen </a:t>
            </a:r>
            <a:r>
              <a:rPr lang="nl-NL" dirty="0" err="1"/>
              <a:t>volcken</a:t>
            </a:r>
            <a:r>
              <a:rPr lang="nl-NL" dirty="0"/>
              <a:t>, </a:t>
            </a:r>
            <a:r>
              <a:rPr lang="nl-NL" dirty="0" err="1"/>
              <a:t>oock</a:t>
            </a:r>
            <a:r>
              <a:rPr lang="nl-NL" dirty="0"/>
              <a:t> hoe groot,</a:t>
            </a:r>
          </a:p>
          <a:p>
            <a:r>
              <a:rPr lang="nl-NL" dirty="0"/>
              <a:t>in </a:t>
            </a:r>
            <a:r>
              <a:rPr lang="nl-NL" dirty="0" err="1"/>
              <a:t>veelen</a:t>
            </a:r>
            <a:r>
              <a:rPr lang="nl-NL" dirty="0"/>
              <a:t> </a:t>
            </a:r>
            <a:r>
              <a:rPr lang="nl-NL" dirty="0" err="1"/>
              <a:t>haers</a:t>
            </a:r>
            <a:r>
              <a:rPr lang="nl-NL" dirty="0"/>
              <a:t> </a:t>
            </a:r>
            <a:r>
              <a:rPr lang="nl-NL" dirty="0" err="1"/>
              <a:t>gelyck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[Adriaen </a:t>
            </a:r>
            <a:r>
              <a:rPr lang="nl-NL" dirty="0" err="1"/>
              <a:t>Valerius</a:t>
            </a:r>
            <a:r>
              <a:rPr lang="nl-NL" dirty="0"/>
              <a:t>, 1626]</a:t>
            </a:r>
          </a:p>
        </p:txBody>
      </p:sp>
    </p:spTree>
    <p:extLst>
      <p:ext uri="{BB962C8B-B14F-4D97-AF65-F5344CB8AC3E}">
        <p14:creationId xmlns:p14="http://schemas.microsoft.com/office/powerpoint/2010/main" val="124517647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E6C6C-1742-4E4C-AF24-48B5CA0B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Bestandstwisten (1618-19)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D7A242-9A12-45EC-8462-A41AC671E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1609-1621: Twaalfjarig Bestand</a:t>
            </a:r>
          </a:p>
          <a:p>
            <a:endParaRPr lang="nl-NL" dirty="0"/>
          </a:p>
          <a:p>
            <a:r>
              <a:rPr lang="nl-NL" dirty="0"/>
              <a:t>13 nov. 1618 – 29 mei 1619: Synode van Dordrecht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/>
              <a:t>remonstranten</a:t>
            </a:r>
            <a:r>
              <a:rPr lang="nl-NL" dirty="0"/>
              <a:t> (Arminius) versus </a:t>
            </a:r>
            <a:r>
              <a:rPr lang="nl-NL" b="1" dirty="0"/>
              <a:t>contraremonstranten</a:t>
            </a:r>
            <a:r>
              <a:rPr lang="nl-NL" dirty="0"/>
              <a:t> (</a:t>
            </a:r>
            <a:r>
              <a:rPr lang="nl-NL" dirty="0" err="1"/>
              <a:t>Gomarus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Conflict tussen Maurits en Oldenbarnevelt</a:t>
            </a:r>
          </a:p>
          <a:p>
            <a:pPr lvl="1"/>
            <a:r>
              <a:rPr lang="nl-NL" dirty="0"/>
              <a:t>Stadhouder versus raadpensionaris (politieke strijd)</a:t>
            </a:r>
          </a:p>
          <a:p>
            <a:pPr lvl="1"/>
            <a:r>
              <a:rPr lang="nl-NL" dirty="0"/>
              <a:t>Contraremonstrant versus remonstrant (religieuze strijd)</a:t>
            </a:r>
          </a:p>
          <a:p>
            <a:pPr lvl="1"/>
            <a:endParaRPr lang="nl-NL" dirty="0"/>
          </a:p>
          <a:p>
            <a:r>
              <a:rPr lang="nl-NL" dirty="0"/>
              <a:t>13 mei 1619: Executie Van Oldenbarnevelt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456CC9-4D0C-4F87-877F-016630695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16</a:t>
            </a:fld>
            <a:endParaRPr lang="nl-NL" altLang="nl-NL" dirty="0"/>
          </a:p>
        </p:txBody>
      </p:sp>
      <p:pic>
        <p:nvPicPr>
          <p:cNvPr id="5" name="Picture 2" descr="Afbeeldingsresultaat voor synode van dordrecht">
            <a:extLst>
              <a:ext uri="{FF2B5EF4-FFF2-40B4-BE49-F238E27FC236}">
                <a16:creationId xmlns:a16="http://schemas.microsoft.com/office/drawing/2014/main" id="{E44FBD42-C469-4D3B-A018-FCD84AF6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132" y="129239"/>
            <a:ext cx="3238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fbeeldingsresultaat voor executie oldenbarnevelt">
            <a:extLst>
              <a:ext uri="{FF2B5EF4-FFF2-40B4-BE49-F238E27FC236}">
                <a16:creationId xmlns:a16="http://schemas.microsoft.com/office/drawing/2014/main" id="{BD4D3DAD-DF2C-4CC6-B7EF-98F5379F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10" y="5045724"/>
            <a:ext cx="6419721" cy="33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208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748C7F-47BB-4A60-A6BE-3BC58E4EC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17</a:t>
            </a:fld>
            <a:endParaRPr lang="nl-NL" altLang="nl-NL" dirty="0"/>
          </a:p>
        </p:txBody>
      </p:sp>
      <p:pic>
        <p:nvPicPr>
          <p:cNvPr id="5" name="Picture 2" descr="Afbeeldingsresultaat voor palamedes vondel">
            <a:extLst>
              <a:ext uri="{FF2B5EF4-FFF2-40B4-BE49-F238E27FC236}">
                <a16:creationId xmlns:a16="http://schemas.microsoft.com/office/drawing/2014/main" id="{11F819A4-F502-4429-8740-671F3ADC9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55" y="455004"/>
            <a:ext cx="4936690" cy="77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770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B641B-6B8D-4D66-8A9D-B5A3C3AA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Eerste Stadhouderloze Tijdperk (1650-1672)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1E05F7-D843-4CCE-9C03-E4FFBDED3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Aanloop (jaren 1640)</a:t>
            </a:r>
          </a:p>
          <a:p>
            <a:r>
              <a:rPr lang="nl-NL" dirty="0"/>
              <a:t>Spanningen tussen regenten en stadhouder Willem II</a:t>
            </a:r>
          </a:p>
          <a:p>
            <a:r>
              <a:rPr lang="nl-NL" dirty="0"/>
              <a:t>Ontstaan van de </a:t>
            </a:r>
            <a:r>
              <a:rPr lang="nl-NL" dirty="0" err="1"/>
              <a:t>Loevensteinse</a:t>
            </a:r>
            <a:r>
              <a:rPr lang="nl-NL" dirty="0"/>
              <a:t> of </a:t>
            </a:r>
            <a:r>
              <a:rPr lang="nl-NL" b="1" dirty="0"/>
              <a:t>staatsgezinde</a:t>
            </a:r>
            <a:r>
              <a:rPr lang="nl-NL" dirty="0"/>
              <a:t> factie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1650</a:t>
            </a:r>
          </a:p>
          <a:p>
            <a:r>
              <a:rPr lang="nl-NL" dirty="0"/>
              <a:t>Willem II overlijdt</a:t>
            </a:r>
          </a:p>
          <a:p>
            <a:r>
              <a:rPr lang="nl-NL" dirty="0"/>
              <a:t>Zijn zoon komt pas acht dagen later ter wereld</a:t>
            </a:r>
          </a:p>
          <a:p>
            <a:r>
              <a:rPr lang="nl-NL" dirty="0"/>
              <a:t>Staatsgezinde regenten grijpen de macht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Periode van de </a:t>
            </a:r>
            <a:r>
              <a:rPr lang="nl-NL" b="1" dirty="0">
                <a:sym typeface="Wingdings" panose="05000000000000000000" pitchFamily="2" charset="2"/>
              </a:rPr>
              <a:t>‘Ware Vrijheid’ </a:t>
            </a:r>
            <a:r>
              <a:rPr lang="nl-NL" dirty="0">
                <a:sym typeface="Wingdings" panose="05000000000000000000" pitchFamily="2" charset="2"/>
              </a:rPr>
              <a:t>breekt aan</a:t>
            </a:r>
            <a:endParaRPr lang="nl-NL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1667: Uitroepen van het ‘Eeuwig Edict’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FF2E49-003C-4895-8790-A32244428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18</a:t>
            </a:fld>
            <a:endParaRPr lang="nl-NL" altLang="nl-NL" dirty="0"/>
          </a:p>
        </p:txBody>
      </p:sp>
      <p:pic>
        <p:nvPicPr>
          <p:cNvPr id="9218" name="Picture 2" descr="Afbeeldingsresultaat voor johan de witt">
            <a:extLst>
              <a:ext uri="{FF2B5EF4-FFF2-40B4-BE49-F238E27FC236}">
                <a16:creationId xmlns:a16="http://schemas.microsoft.com/office/drawing/2014/main" id="{520FE04A-9BC1-46FB-99EF-A450FEA54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444" y="936776"/>
            <a:ext cx="25336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cornelis de witt">
            <a:extLst>
              <a:ext uri="{FF2B5EF4-FFF2-40B4-BE49-F238E27FC236}">
                <a16:creationId xmlns:a16="http://schemas.microsoft.com/office/drawing/2014/main" id="{943E8659-8F22-4602-93B6-911E0319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444" y="4675101"/>
            <a:ext cx="25336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2644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DE067-C592-41F2-859B-74F243DD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1672: Rampjaar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B9CDE-B9C4-4193-83B6-81A0230C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Aanval op de Republiek van verschillende kanten</a:t>
            </a:r>
          </a:p>
          <a:p>
            <a:r>
              <a:rPr lang="nl-NL" dirty="0"/>
              <a:t>Vanuit het zuiden en westen door Engeland en Frankrijk</a:t>
            </a:r>
          </a:p>
          <a:p>
            <a:r>
              <a:rPr lang="nl-NL" dirty="0"/>
              <a:t>Vanuit het oosten door de bisschoppen van Munster en Keulen</a:t>
            </a:r>
          </a:p>
          <a:p>
            <a:r>
              <a:rPr lang="nl-NL" dirty="0"/>
              <a:t>Hulp van stadhouder Willem III ingeroepen om het land te redden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Moord op de gebroeders De Witt</a:t>
            </a:r>
          </a:p>
          <a:p>
            <a:r>
              <a:rPr lang="nl-NL" dirty="0"/>
              <a:t>Vooraanstaande </a:t>
            </a:r>
            <a:r>
              <a:rPr lang="nl-NL" dirty="0" err="1"/>
              <a:t>staatsgezinden</a:t>
            </a:r>
            <a:endParaRPr lang="nl-NL" dirty="0"/>
          </a:p>
          <a:p>
            <a:r>
              <a:rPr lang="nl-NL" dirty="0"/>
              <a:t>Cornelis de Witt verdacht van het beramen van een moordaanslag op Willem III, uiteindelijk na marteling veroordeeld tot verbanning uit Holland en West-Friesland</a:t>
            </a:r>
          </a:p>
          <a:p>
            <a:r>
              <a:rPr lang="nl-NL" dirty="0"/>
              <a:t>20 augustus 1672: broer Johan komt Cornelis ophalen uit de gevangenis, beide broers worden op straat gelyncht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ED15D2-DC42-43C9-95FA-7A294B096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19</a:t>
            </a:fld>
            <a:endParaRPr lang="nl-NL" altLang="nl-NL" dirty="0"/>
          </a:p>
        </p:txBody>
      </p:sp>
      <p:pic>
        <p:nvPicPr>
          <p:cNvPr id="5" name="Picture 4" descr="https://upload.wikimedia.org/wikipedia/commons/thumb/5/5c/Jan_de_Baen-_De_lijken_van_de_gebroeders_de_Witt.jpg/300px-Jan_de_Baen-_De_lijken_van_de_gebroeders_de_Witt.jpg">
            <a:extLst>
              <a:ext uri="{FF2B5EF4-FFF2-40B4-BE49-F238E27FC236}">
                <a16:creationId xmlns:a16="http://schemas.microsoft.com/office/drawing/2014/main" id="{EBD38937-5B22-499F-A35F-84B854FF939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643" y="720725"/>
            <a:ext cx="3618963" cy="466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9674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D53E2A2-6D8E-4001-9FB3-09EB5C24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C2D00F-CD8C-4B6D-AAB6-7DF171826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CD05B70-C4F3-4989-B6DD-2C3CF7102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04CAB-574E-5F4F-9159-E27A716A9038}" type="slidenum">
              <a:rPr lang="nl-NL" altLang="nl-NL" smtClean="0"/>
              <a:pPr/>
              <a:t>2</a:t>
            </a:fld>
            <a:endParaRPr lang="nl-NL" altLang="nl-NL" dirty="0"/>
          </a:p>
        </p:txBody>
      </p:sp>
      <p:pic>
        <p:nvPicPr>
          <p:cNvPr id="1026" name="Picture 2" descr="Bekijk hier de volledige toespraak van koning Willem-Alexander ...">
            <a:extLst>
              <a:ext uri="{FF2B5EF4-FFF2-40B4-BE49-F238E27FC236}">
                <a16:creationId xmlns:a16="http://schemas.microsoft.com/office/drawing/2014/main" id="{84C1FB1B-DE6A-4D85-9BEE-4A8ED96A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493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16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0616E-E6AD-4834-BCA1-AB460DF9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37049-F1A6-4912-AC8C-34B72035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EF16AC-FF58-4451-87E4-2DCF197EF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3</a:t>
            </a:fld>
            <a:endParaRPr lang="nl-NL" altLang="nl-NL" dirty="0"/>
          </a:p>
        </p:txBody>
      </p:sp>
      <p:pic>
        <p:nvPicPr>
          <p:cNvPr id="3074" name="Picture 2" descr="Afbeeldingsresultaat voor willy lucky tv">
            <a:extLst>
              <a:ext uri="{FF2B5EF4-FFF2-40B4-BE49-F238E27FC236}">
                <a16:creationId xmlns:a16="http://schemas.microsoft.com/office/drawing/2014/main" id="{8A81E730-4AB6-4F4B-9914-41C4E341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35" y="477036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willy lucky tv">
            <a:extLst>
              <a:ext uri="{FF2B5EF4-FFF2-40B4-BE49-F238E27FC236}">
                <a16:creationId xmlns:a16="http://schemas.microsoft.com/office/drawing/2014/main" id="{DD12F44D-B7A4-4FF1-A52F-64ABE9FFD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67" y="134136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willy lucky tv">
            <a:extLst>
              <a:ext uri="{FF2B5EF4-FFF2-40B4-BE49-F238E27FC236}">
                <a16:creationId xmlns:a16="http://schemas.microsoft.com/office/drawing/2014/main" id="{4115D1E5-7B27-4F06-BDAE-B7314E48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15" y="134136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751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6B919-61C9-41C0-8C95-67B8855A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deze podcast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ADDF9-F5B0-4A93-B30A-8F59AF5E4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1) De dubbele positie van de Oranjes in de geschiedenis van de Republiek in de 16</a:t>
            </a:r>
            <a:r>
              <a:rPr lang="nl-NL" baseline="30000" dirty="0"/>
              <a:t>e</a:t>
            </a:r>
            <a:r>
              <a:rPr lang="nl-NL" dirty="0"/>
              <a:t>/17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Helden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Schurken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2) De politieke geschiedenis van de Republiek tot 1672 in vogelvlucht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Disclaimer</a:t>
            </a:r>
            <a:r>
              <a:rPr lang="nl-NL" dirty="0"/>
              <a:t>: veel historische feiten.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3C1BED-C925-4059-9FBF-1FFA7E4D7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4259948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BE290-027E-43B6-9E06-1D1BF93D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observaties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BD50B6-A14B-4FA4-8779-790FDFD87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(1) </a:t>
            </a:r>
          </a:p>
          <a:p>
            <a:pPr marL="0" indent="0">
              <a:buNone/>
            </a:pPr>
            <a:r>
              <a:rPr lang="nl-NL" dirty="0"/>
              <a:t>Ambigue status van de Oranjes in de periode van de Republiek (ca. 1580-1795)</a:t>
            </a:r>
          </a:p>
          <a:p>
            <a:r>
              <a:rPr lang="nl-NL" dirty="0"/>
              <a:t>Geen staatshoofd</a:t>
            </a:r>
          </a:p>
          <a:p>
            <a:r>
              <a:rPr lang="nl-NL" dirty="0"/>
              <a:t>Wel legerleider</a:t>
            </a:r>
          </a:p>
          <a:p>
            <a:r>
              <a:rPr lang="nl-NL" dirty="0"/>
              <a:t>Relatief veel politieke macht</a:t>
            </a:r>
          </a:p>
          <a:p>
            <a:r>
              <a:rPr lang="nl-NL" dirty="0"/>
              <a:t>Ook veel tegenstanders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(2)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Politiek en godsdienst lopen in de vroegmoderne tijd steeds door elkaar.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094B51-E5FB-42AE-8D77-360DCD2984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5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42761835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0C7F4-8E5A-4CA3-9273-0C325CF0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Politieke geschiedenis van de Republiek tot 1700, in verschillende fasen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D8F71F-7A60-4750-B12E-D7BCB14A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Aanloop naar de Opstand (ca. 1500-1565)</a:t>
            </a:r>
          </a:p>
          <a:p>
            <a:endParaRPr lang="nl-NL" dirty="0"/>
          </a:p>
          <a:p>
            <a:r>
              <a:rPr lang="nl-NL" dirty="0"/>
              <a:t>De eerste decennia van de Opstand (1565-1600)</a:t>
            </a:r>
          </a:p>
          <a:p>
            <a:endParaRPr lang="nl-NL" dirty="0"/>
          </a:p>
          <a:p>
            <a:r>
              <a:rPr lang="nl-NL" dirty="0"/>
              <a:t>Bestandstwisten (1618-19)</a:t>
            </a:r>
          </a:p>
          <a:p>
            <a:endParaRPr lang="nl-NL" dirty="0"/>
          </a:p>
          <a:p>
            <a:r>
              <a:rPr lang="nl-NL" dirty="0"/>
              <a:t>Eerste Stadhouderloze Tijdperk (1650-1672)</a:t>
            </a:r>
          </a:p>
          <a:p>
            <a:endParaRPr lang="nl-NL" dirty="0"/>
          </a:p>
          <a:p>
            <a:r>
              <a:rPr lang="nl-NL" dirty="0"/>
              <a:t>Rampjaar (1672)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46E74A-5297-4D8F-BE69-DE59F73A39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6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156767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aanloop: Reformatie en centralistische politiek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Uitgangssituatie: de Habsburgse Nederlanden (sinds 1482)</a:t>
            </a:r>
          </a:p>
          <a:p>
            <a:r>
              <a:rPr lang="nl-NL" dirty="0"/>
              <a:t>17 gewesten</a:t>
            </a:r>
          </a:p>
          <a:p>
            <a:r>
              <a:rPr lang="nl-NL" dirty="0"/>
              <a:t>Hoogste baas vanaf 1515 Karel V, vanaf 1555 Filips II</a:t>
            </a:r>
          </a:p>
          <a:p>
            <a:r>
              <a:rPr lang="nl-NL" dirty="0"/>
              <a:t>Overleg tussen lokale leiders en de vorst in </a:t>
            </a:r>
            <a:br>
              <a:rPr lang="nl-NL" dirty="0"/>
            </a:br>
            <a:r>
              <a:rPr lang="nl-NL" dirty="0"/>
              <a:t>Staten-Generaal in Brussel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7</a:t>
            </a:fld>
            <a:endParaRPr lang="nl-NL" altLang="nl-NL" dirty="0"/>
          </a:p>
        </p:txBody>
      </p:sp>
      <p:pic>
        <p:nvPicPr>
          <p:cNvPr id="5" name="Picture 4" descr="http://www.boschybosco.org/foto/byb-geschiedenis-BourgondischeNederlanden-16eeuw-0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361" y="2035862"/>
            <a:ext cx="5134872" cy="64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989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046DF-EACC-4134-B95A-863ACD66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aanloop: Reformatie en centralistische politiek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E61F2-24DE-4642-9190-C09C7CF78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‘problemen’ van Filips II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Reformatie (sinds 1517)</a:t>
            </a:r>
          </a:p>
          <a:p>
            <a:endParaRPr lang="nl-NL" dirty="0"/>
          </a:p>
          <a:p>
            <a:r>
              <a:rPr lang="nl-NL" dirty="0"/>
              <a:t>Lokale machthebbers (feodale stelsel)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F634E6-0526-4BB5-A417-6C46863AA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8</a:t>
            </a:fld>
            <a:endParaRPr lang="nl-NL" altLang="nl-NL" dirty="0"/>
          </a:p>
        </p:txBody>
      </p:sp>
      <p:pic>
        <p:nvPicPr>
          <p:cNvPr id="4098" name="Picture 2" descr="Afbeeldingsresultaat voor filips 2">
            <a:extLst>
              <a:ext uri="{FF2B5EF4-FFF2-40B4-BE49-F238E27FC236}">
                <a16:creationId xmlns:a16="http://schemas.microsoft.com/office/drawing/2014/main" id="{F4E56370-DB0E-4D8A-9BBF-BDF7FD2D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830" y="3074601"/>
            <a:ext cx="4139985" cy="52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06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4EC8A2-FA26-4A18-A129-9CC05D0C4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0068-CF9F-1546-A962-438E155E6626}" type="slidenum">
              <a:rPr lang="nl-NL" altLang="nl-NL" smtClean="0"/>
              <a:pPr/>
              <a:t>9</a:t>
            </a:fld>
            <a:endParaRPr lang="nl-NL" alt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237A01B-907C-4BD1-A65A-F0086CE15900}"/>
              </a:ext>
            </a:extLst>
          </p:cNvPr>
          <p:cNvSpPr/>
          <p:nvPr/>
        </p:nvSpPr>
        <p:spPr>
          <a:xfrm>
            <a:off x="4337050" y="231230"/>
            <a:ext cx="8674100" cy="84946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b="1" dirty="0"/>
              <a:t>Noch </a:t>
            </a:r>
            <a:r>
              <a:rPr lang="nl-NL" sz="2400" b="1" dirty="0" err="1"/>
              <a:t>schijndt</a:t>
            </a:r>
            <a:r>
              <a:rPr lang="nl-NL" sz="2400" b="1" dirty="0"/>
              <a:t> Merten van </a:t>
            </a:r>
            <a:r>
              <a:rPr lang="nl-NL" sz="2400" b="1" dirty="0" err="1"/>
              <a:t>Rossom</a:t>
            </a:r>
            <a:r>
              <a:rPr lang="nl-NL" sz="2400" b="1" dirty="0"/>
              <a:t> de beste van </a:t>
            </a:r>
            <a:r>
              <a:rPr lang="nl-NL" sz="2400" b="1" dirty="0" err="1"/>
              <a:t>tweën</a:t>
            </a:r>
            <a:endParaRPr lang="nl-NL" sz="2400" b="1" dirty="0"/>
          </a:p>
          <a:p>
            <a:endParaRPr lang="nl-NL" sz="2400" dirty="0"/>
          </a:p>
          <a:p>
            <a:r>
              <a:rPr lang="nl-NL" sz="2400" dirty="0"/>
              <a:t>Merten van </a:t>
            </a:r>
            <a:r>
              <a:rPr lang="nl-NL" sz="2400" dirty="0" err="1"/>
              <a:t>Rossom</a:t>
            </a:r>
            <a:r>
              <a:rPr lang="nl-NL" sz="2400" dirty="0"/>
              <a:t> met veel </a:t>
            </a:r>
            <a:r>
              <a:rPr lang="nl-NL" sz="2400" dirty="0" err="1"/>
              <a:t>quaets</a:t>
            </a:r>
            <a:r>
              <a:rPr lang="nl-NL" sz="2400" dirty="0"/>
              <a:t> </a:t>
            </a:r>
            <a:r>
              <a:rPr lang="nl-NL" sz="2400" dirty="0" err="1"/>
              <a:t>ghespuijs</a:t>
            </a:r>
            <a:r>
              <a:rPr lang="nl-NL" sz="2400" dirty="0"/>
              <a:t> </a:t>
            </a:r>
            <a:r>
              <a:rPr lang="nl-NL" sz="2400" dirty="0" err="1"/>
              <a:t>verselt</a:t>
            </a:r>
            <a:r>
              <a:rPr lang="nl-NL" sz="2400" dirty="0"/>
              <a:t>,</a:t>
            </a:r>
          </a:p>
          <a:p>
            <a:r>
              <a:rPr lang="nl-NL" sz="2400" dirty="0"/>
              <a:t>Heeft </a:t>
            </a:r>
            <a:r>
              <a:rPr lang="nl-NL" sz="2400" dirty="0" err="1"/>
              <a:t>menich</a:t>
            </a:r>
            <a:r>
              <a:rPr lang="nl-NL" sz="2400" dirty="0"/>
              <a:t> schoon </a:t>
            </a:r>
            <a:r>
              <a:rPr lang="nl-NL" sz="2400" dirty="0" err="1"/>
              <a:t>huijs</a:t>
            </a:r>
            <a:r>
              <a:rPr lang="nl-NL" sz="2400" dirty="0"/>
              <a:t> in </a:t>
            </a:r>
            <a:r>
              <a:rPr lang="nl-NL" sz="2400" dirty="0" err="1"/>
              <a:t>brande</a:t>
            </a:r>
            <a:r>
              <a:rPr lang="nl-NL" sz="2400" dirty="0"/>
              <a:t> </a:t>
            </a:r>
            <a:r>
              <a:rPr lang="nl-NL" sz="2400" dirty="0" err="1"/>
              <a:t>ghestelt</a:t>
            </a:r>
            <a:r>
              <a:rPr lang="nl-NL" sz="2400" dirty="0"/>
              <a:t>.</a:t>
            </a:r>
          </a:p>
          <a:p>
            <a:r>
              <a:rPr lang="nl-NL" sz="2400" dirty="0" err="1"/>
              <a:t>Maer</a:t>
            </a:r>
            <a:r>
              <a:rPr lang="nl-NL" sz="2400" dirty="0"/>
              <a:t> Luthers </a:t>
            </a:r>
            <a:r>
              <a:rPr lang="nl-NL" sz="2400" dirty="0" err="1"/>
              <a:t>boosheijt</a:t>
            </a:r>
            <a:r>
              <a:rPr lang="nl-NL" sz="2400" dirty="0"/>
              <a:t> </a:t>
            </a:r>
            <a:r>
              <a:rPr lang="nl-NL" sz="2400" dirty="0" err="1"/>
              <a:t>gaet</a:t>
            </a:r>
            <a:r>
              <a:rPr lang="nl-NL" sz="2400" dirty="0"/>
              <a:t> verre boven </a:t>
            </a:r>
            <a:r>
              <a:rPr lang="nl-NL" sz="2400" dirty="0" err="1"/>
              <a:t>screven</a:t>
            </a:r>
            <a:r>
              <a:rPr lang="nl-NL" sz="2400" dirty="0"/>
              <a:t>.</a:t>
            </a:r>
          </a:p>
          <a:p>
            <a:r>
              <a:rPr lang="nl-NL" sz="2400" dirty="0" err="1"/>
              <a:t>Duer</a:t>
            </a:r>
            <a:r>
              <a:rPr lang="nl-NL" sz="2400" dirty="0"/>
              <a:t> hem zijn </a:t>
            </a:r>
            <a:r>
              <a:rPr lang="nl-NL" sz="2400" dirty="0" err="1"/>
              <a:t>kercken</a:t>
            </a:r>
            <a:r>
              <a:rPr lang="nl-NL" sz="2400" dirty="0"/>
              <a:t>, </a:t>
            </a:r>
            <a:r>
              <a:rPr lang="nl-NL" sz="2400" dirty="0" err="1"/>
              <a:t>cluijsen</a:t>
            </a:r>
            <a:r>
              <a:rPr lang="nl-NL" sz="2400" dirty="0"/>
              <a:t>, </a:t>
            </a:r>
            <a:r>
              <a:rPr lang="nl-NL" sz="2400" dirty="0" err="1"/>
              <a:t>cloosters</a:t>
            </a:r>
            <a:r>
              <a:rPr lang="nl-NL" sz="2400" dirty="0"/>
              <a:t> </a:t>
            </a:r>
            <a:r>
              <a:rPr lang="nl-NL" sz="2400" dirty="0" err="1"/>
              <a:t>ghevelt</a:t>
            </a:r>
            <a:r>
              <a:rPr lang="nl-NL" sz="2400" dirty="0"/>
              <a:t>,</a:t>
            </a:r>
          </a:p>
          <a:p>
            <a:r>
              <a:rPr lang="nl-NL" sz="2400" dirty="0" err="1"/>
              <a:t>Menich</a:t>
            </a:r>
            <a:r>
              <a:rPr lang="nl-NL" sz="2400" dirty="0"/>
              <a:t> </a:t>
            </a:r>
            <a:r>
              <a:rPr lang="nl-NL" sz="2400" dirty="0" err="1"/>
              <a:t>goedts</a:t>
            </a:r>
            <a:r>
              <a:rPr lang="nl-NL" sz="2400" dirty="0"/>
              <a:t> mans </a:t>
            </a:r>
            <a:r>
              <a:rPr lang="nl-NL" sz="2400" dirty="0" err="1"/>
              <a:t>kint</a:t>
            </a:r>
            <a:r>
              <a:rPr lang="nl-NL" sz="2400" dirty="0"/>
              <a:t>, niet </a:t>
            </a:r>
            <a:r>
              <a:rPr lang="nl-NL" sz="2400" dirty="0" err="1"/>
              <a:t>mueghelijc</a:t>
            </a:r>
            <a:r>
              <a:rPr lang="nl-NL" sz="2400" dirty="0"/>
              <a:t> </a:t>
            </a:r>
            <a:r>
              <a:rPr lang="nl-NL" sz="2400" dirty="0" err="1"/>
              <a:t>ghetelt</a:t>
            </a:r>
            <a:r>
              <a:rPr lang="nl-NL" sz="2400" dirty="0"/>
              <a:t>,</a:t>
            </a:r>
          </a:p>
          <a:p>
            <a:r>
              <a:rPr lang="nl-NL" sz="2400" dirty="0" err="1"/>
              <a:t>Uuijten</a:t>
            </a:r>
            <a:r>
              <a:rPr lang="nl-NL" sz="2400" dirty="0"/>
              <a:t> </a:t>
            </a:r>
            <a:r>
              <a:rPr lang="nl-NL" sz="2400" dirty="0" err="1"/>
              <a:t>cloosters</a:t>
            </a:r>
            <a:r>
              <a:rPr lang="nl-NL" sz="2400" dirty="0"/>
              <a:t> </a:t>
            </a:r>
            <a:r>
              <a:rPr lang="nl-NL" sz="2400" dirty="0" err="1"/>
              <a:t>ghejaecht</a:t>
            </a:r>
            <a:r>
              <a:rPr lang="nl-NL" sz="2400" dirty="0"/>
              <a:t>, die nu </a:t>
            </a:r>
            <a:r>
              <a:rPr lang="nl-NL" sz="2400" dirty="0" err="1"/>
              <a:t>deerlijc</a:t>
            </a:r>
            <a:r>
              <a:rPr lang="nl-NL" sz="2400" dirty="0"/>
              <a:t> sneven,</a:t>
            </a:r>
          </a:p>
          <a:p>
            <a:r>
              <a:rPr lang="nl-NL" sz="2400" dirty="0"/>
              <a:t>Stelen en </a:t>
            </a:r>
            <a:r>
              <a:rPr lang="nl-NL" sz="2400" dirty="0" err="1"/>
              <a:t>rooven</a:t>
            </a:r>
            <a:r>
              <a:rPr lang="nl-NL" sz="2400" dirty="0"/>
              <a:t>, </a:t>
            </a:r>
            <a:r>
              <a:rPr lang="nl-NL" sz="2400" dirty="0" err="1"/>
              <a:t>daer</a:t>
            </a:r>
            <a:r>
              <a:rPr lang="nl-NL" sz="2400" dirty="0"/>
              <a:t> zij bij leven:</a:t>
            </a:r>
          </a:p>
          <a:p>
            <a:r>
              <a:rPr lang="nl-NL" sz="2400" dirty="0"/>
              <a:t>Van dien zijn der licht </a:t>
            </a:r>
            <a:r>
              <a:rPr lang="nl-NL" sz="2400" dirty="0" err="1"/>
              <a:t>ooc</a:t>
            </a:r>
            <a:r>
              <a:rPr lang="nl-NL" sz="2400" dirty="0"/>
              <a:t> onder </a:t>
            </a:r>
            <a:r>
              <a:rPr lang="nl-NL" sz="2400" dirty="0" err="1"/>
              <a:t>Rossoms</a:t>
            </a:r>
            <a:r>
              <a:rPr lang="nl-NL" sz="2400" dirty="0"/>
              <a:t> bende.</a:t>
            </a:r>
          </a:p>
          <a:p>
            <a:r>
              <a:rPr lang="nl-NL" sz="2400" dirty="0" err="1"/>
              <a:t>Waerom</a:t>
            </a:r>
            <a:r>
              <a:rPr lang="nl-NL" sz="2400" dirty="0"/>
              <a:t> </a:t>
            </a:r>
            <a:r>
              <a:rPr lang="nl-NL" sz="2400" dirty="0" err="1"/>
              <a:t>werdt</a:t>
            </a:r>
            <a:r>
              <a:rPr lang="nl-NL" sz="2400" dirty="0"/>
              <a:t> </a:t>
            </a:r>
            <a:r>
              <a:rPr lang="nl-NL" sz="2400" dirty="0" err="1"/>
              <a:t>Rossom</a:t>
            </a:r>
            <a:r>
              <a:rPr lang="nl-NL" sz="2400" dirty="0"/>
              <a:t> dan </a:t>
            </a:r>
            <a:r>
              <a:rPr lang="nl-NL" sz="2400" dirty="0" err="1"/>
              <a:t>alleene</a:t>
            </a:r>
            <a:r>
              <a:rPr lang="nl-NL" sz="2400" dirty="0"/>
              <a:t> bekeven?</a:t>
            </a:r>
          </a:p>
          <a:p>
            <a:r>
              <a:rPr lang="nl-NL" sz="2400" dirty="0" err="1"/>
              <a:t>Leeliker</a:t>
            </a:r>
            <a:r>
              <a:rPr lang="nl-NL" sz="2400" dirty="0"/>
              <a:t> dan zijne </a:t>
            </a:r>
            <a:r>
              <a:rPr lang="nl-NL" sz="2400" dirty="0" err="1"/>
              <a:t>luijdt</a:t>
            </a:r>
            <a:r>
              <a:rPr lang="nl-NL" sz="2400" dirty="0"/>
              <a:t> Luthers legende!</a:t>
            </a:r>
          </a:p>
          <a:p>
            <a:r>
              <a:rPr lang="nl-NL" sz="2400" dirty="0"/>
              <a:t>Doet open u </a:t>
            </a:r>
            <a:r>
              <a:rPr lang="nl-NL" sz="2400" dirty="0" err="1"/>
              <a:t>ooghen</a:t>
            </a:r>
            <a:r>
              <a:rPr lang="nl-NL" sz="2400" dirty="0"/>
              <a:t>, </a:t>
            </a:r>
            <a:r>
              <a:rPr lang="nl-NL" sz="2400" dirty="0" err="1"/>
              <a:t>ghij</a:t>
            </a:r>
            <a:r>
              <a:rPr lang="nl-NL" sz="2400" dirty="0"/>
              <a:t> onbekende</a:t>
            </a:r>
          </a:p>
          <a:p>
            <a:r>
              <a:rPr lang="nl-NL" sz="2400" dirty="0"/>
              <a:t>Die </a:t>
            </a:r>
            <a:r>
              <a:rPr lang="nl-NL" sz="2400" dirty="0" err="1"/>
              <a:t>Lutherum</a:t>
            </a:r>
            <a:r>
              <a:rPr lang="nl-NL" sz="2400" dirty="0"/>
              <a:t> loeft ende </a:t>
            </a:r>
            <a:r>
              <a:rPr lang="nl-NL" sz="2400" dirty="0" err="1"/>
              <a:t>Rossom</a:t>
            </a:r>
            <a:r>
              <a:rPr lang="nl-NL" sz="2400" dirty="0"/>
              <a:t> </a:t>
            </a:r>
            <a:r>
              <a:rPr lang="nl-NL" sz="2400" dirty="0" err="1"/>
              <a:t>laect</a:t>
            </a:r>
            <a:r>
              <a:rPr lang="nl-NL" sz="2400" dirty="0"/>
              <a:t>.</a:t>
            </a:r>
          </a:p>
          <a:p>
            <a:r>
              <a:rPr lang="nl-NL" sz="2400" dirty="0" err="1"/>
              <a:t>Aensiet</a:t>
            </a:r>
            <a:r>
              <a:rPr lang="nl-NL" sz="2400" dirty="0"/>
              <a:t> Luthers bedrijf, ’t </a:t>
            </a:r>
            <a:r>
              <a:rPr lang="nl-NL" sz="2400" dirty="0" err="1"/>
              <a:t>beghin</a:t>
            </a:r>
            <a:r>
              <a:rPr lang="nl-NL" sz="2400" dirty="0"/>
              <a:t> en </a:t>
            </a:r>
            <a:r>
              <a:rPr lang="nl-NL" sz="2400" dirty="0" err="1"/>
              <a:t>d’ende</a:t>
            </a:r>
            <a:r>
              <a:rPr lang="nl-NL" sz="2400" dirty="0"/>
              <a:t>.</a:t>
            </a:r>
          </a:p>
          <a:p>
            <a:r>
              <a:rPr lang="nl-NL" sz="2400" dirty="0"/>
              <a:t>Noch heeft hij ’t </a:t>
            </a:r>
            <a:r>
              <a:rPr lang="nl-NL" sz="2400" dirty="0" err="1"/>
              <a:t>qualiker</a:t>
            </a:r>
            <a:r>
              <a:rPr lang="nl-NL" sz="2400" dirty="0"/>
              <a:t> dan </a:t>
            </a:r>
            <a:r>
              <a:rPr lang="nl-NL" sz="2400" dirty="0" err="1"/>
              <a:t>Rossom</a:t>
            </a:r>
            <a:r>
              <a:rPr lang="nl-NL" sz="2400" dirty="0"/>
              <a:t> </a:t>
            </a:r>
            <a:r>
              <a:rPr lang="nl-NL" sz="2400" dirty="0" err="1"/>
              <a:t>ghemaect</a:t>
            </a:r>
            <a:r>
              <a:rPr lang="nl-NL" sz="2400" dirty="0"/>
              <a:t>.</a:t>
            </a:r>
          </a:p>
          <a:p>
            <a:r>
              <a:rPr lang="nl-NL" sz="2400" dirty="0"/>
              <a:t>Dit moet </a:t>
            </a:r>
            <a:r>
              <a:rPr lang="nl-NL" sz="2400" dirty="0" err="1"/>
              <a:t>ghij</a:t>
            </a:r>
            <a:r>
              <a:rPr lang="nl-NL" sz="2400" dirty="0"/>
              <a:t> lijden, hoe </a:t>
            </a:r>
            <a:r>
              <a:rPr lang="nl-NL" sz="2400" dirty="0" err="1"/>
              <a:t>ghij</a:t>
            </a:r>
            <a:r>
              <a:rPr lang="nl-NL" sz="2400" dirty="0"/>
              <a:t> de </a:t>
            </a:r>
            <a:r>
              <a:rPr lang="nl-NL" sz="2400" dirty="0" err="1"/>
              <a:t>waerheijt</a:t>
            </a:r>
            <a:r>
              <a:rPr lang="nl-NL" sz="2400" dirty="0"/>
              <a:t> </a:t>
            </a:r>
            <a:r>
              <a:rPr lang="nl-NL" sz="2400" dirty="0" err="1"/>
              <a:t>messaect</a:t>
            </a:r>
            <a:r>
              <a:rPr lang="nl-NL" sz="2400" dirty="0"/>
              <a:t>:</a:t>
            </a:r>
          </a:p>
          <a:p>
            <a:r>
              <a:rPr lang="nl-NL" sz="2400" dirty="0" err="1"/>
              <a:t>Ghij</a:t>
            </a:r>
            <a:r>
              <a:rPr lang="nl-NL" sz="2400" dirty="0"/>
              <a:t> en kunt </a:t>
            </a:r>
            <a:r>
              <a:rPr lang="nl-NL" sz="2400" dirty="0" err="1"/>
              <a:t>hierteghen</a:t>
            </a:r>
            <a:r>
              <a:rPr lang="nl-NL" sz="2400" dirty="0"/>
              <a:t> niet </a:t>
            </a:r>
            <a:r>
              <a:rPr lang="nl-NL" sz="2400" dirty="0" err="1"/>
              <a:t>ghesegghen</a:t>
            </a:r>
            <a:r>
              <a:rPr lang="nl-NL" sz="2400" dirty="0"/>
              <a:t> neen.</a:t>
            </a:r>
          </a:p>
          <a:p>
            <a:r>
              <a:rPr lang="nl-NL" sz="2400" dirty="0" err="1"/>
              <a:t>Maer</a:t>
            </a:r>
            <a:r>
              <a:rPr lang="nl-NL" sz="2400" dirty="0"/>
              <a:t> al zijn zij </a:t>
            </a:r>
            <a:r>
              <a:rPr lang="nl-NL" sz="2400" dirty="0" err="1"/>
              <a:t>allebeijde</a:t>
            </a:r>
            <a:r>
              <a:rPr lang="nl-NL" sz="2400" dirty="0"/>
              <a:t> van </a:t>
            </a:r>
            <a:r>
              <a:rPr lang="nl-NL" sz="2400" dirty="0" err="1"/>
              <a:t>deughden</a:t>
            </a:r>
            <a:r>
              <a:rPr lang="nl-NL" sz="2400" dirty="0"/>
              <a:t> </a:t>
            </a:r>
            <a:r>
              <a:rPr lang="nl-NL" sz="2400" dirty="0" err="1"/>
              <a:t>naect</a:t>
            </a:r>
            <a:r>
              <a:rPr lang="nl-NL" sz="2400" dirty="0"/>
              <a:t>,</a:t>
            </a:r>
          </a:p>
          <a:p>
            <a:r>
              <a:rPr lang="nl-NL" sz="2400" dirty="0"/>
              <a:t>Noch </a:t>
            </a:r>
            <a:r>
              <a:rPr lang="nl-NL" sz="2400" dirty="0" err="1"/>
              <a:t>schijndt</a:t>
            </a:r>
            <a:r>
              <a:rPr lang="nl-NL" sz="2400" dirty="0"/>
              <a:t> Merten van </a:t>
            </a:r>
            <a:r>
              <a:rPr lang="nl-NL" sz="2400" dirty="0" err="1"/>
              <a:t>Rossom</a:t>
            </a:r>
            <a:r>
              <a:rPr lang="nl-NL" sz="2400" dirty="0"/>
              <a:t> de beste van </a:t>
            </a:r>
            <a:r>
              <a:rPr lang="nl-NL" sz="2400" dirty="0" err="1"/>
              <a:t>tweën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r>
              <a:rPr lang="nl-NL" sz="2400" dirty="0"/>
              <a:t>[Anna </a:t>
            </a:r>
            <a:r>
              <a:rPr lang="nl-NL" sz="2400" dirty="0" err="1"/>
              <a:t>Bijns</a:t>
            </a:r>
            <a:r>
              <a:rPr lang="nl-NL" sz="2400" dirty="0"/>
              <a:t>, 1528]</a:t>
            </a:r>
          </a:p>
        </p:txBody>
      </p:sp>
    </p:spTree>
    <p:extLst>
      <p:ext uri="{BB962C8B-B14F-4D97-AF65-F5344CB8AC3E}">
        <p14:creationId xmlns:p14="http://schemas.microsoft.com/office/powerpoint/2010/main" val="341422520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2BAC25B1-1415-3B4E-A156-CFC38684E8EB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F5B933A8-1ED1-BC44-8E12-2C8117424C5F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RU_PPT_NL_Algemeen</Template>
  <TotalTime>1429</TotalTime>
  <Words>1018</Words>
  <Application>Microsoft Office PowerPoint</Application>
  <PresentationFormat>Aangepast</PresentationFormat>
  <Paragraphs>185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Wingdings</vt:lpstr>
      <vt:lpstr>1_Basis NL</vt:lpstr>
      <vt:lpstr>Titel NL</vt:lpstr>
      <vt:lpstr>Literatuur en identiteit in de Gouden Eeuw</vt:lpstr>
      <vt:lpstr>PowerPoint-presentatie</vt:lpstr>
      <vt:lpstr>PowerPoint-presentatie</vt:lpstr>
      <vt:lpstr>In deze podcast</vt:lpstr>
      <vt:lpstr>Algemene observaties</vt:lpstr>
      <vt:lpstr>Politieke geschiedenis van de Republiek tot 1700, in verschillende fasen</vt:lpstr>
      <vt:lpstr>De aanloop: Reformatie en centralistische politiek</vt:lpstr>
      <vt:lpstr>De aanloop: Reformatie en centralistische politiek</vt:lpstr>
      <vt:lpstr>PowerPoint-presentatie</vt:lpstr>
      <vt:lpstr>PowerPoint-presentatie</vt:lpstr>
      <vt:lpstr>De eerste decennia van de Opstand (1565-1600) </vt:lpstr>
      <vt:lpstr>PowerPoint-presentatie</vt:lpstr>
      <vt:lpstr>PowerPoint-presentatie</vt:lpstr>
      <vt:lpstr>1585: Val van Antwerpen</vt:lpstr>
      <vt:lpstr>PowerPoint-presentatie</vt:lpstr>
      <vt:lpstr>Bestandstwisten (1618-19)</vt:lpstr>
      <vt:lpstr>PowerPoint-presentatie</vt:lpstr>
      <vt:lpstr>Eerste Stadhouderloze Tijdperk (1650-1672)</vt:lpstr>
      <vt:lpstr>1672: Rampjaar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Kramer, I.J. (Ilja)</dc:creator>
  <cp:lastModifiedBy>Ivo Nieuwenhuis</cp:lastModifiedBy>
  <cp:revision>79</cp:revision>
  <cp:lastPrinted>2019-04-08T07:17:49Z</cp:lastPrinted>
  <dcterms:created xsi:type="dcterms:W3CDTF">2017-03-20T07:59:42Z</dcterms:created>
  <dcterms:modified xsi:type="dcterms:W3CDTF">2020-04-20T16:35:04Z</dcterms:modified>
</cp:coreProperties>
</file>