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Slides/_rels/notesSlide16.xml.rels" ContentType="application/vnd.openxmlformats-package.relationships+xml"/>
  <Override PartName="/ppt/notesSlides/notesSlide16.xml" ContentType="application/vnd.openxmlformats-officedocument.presentationml.notesSlide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0.jpeg" ContentType="image/jpeg"/>
  <Override PartName="/ppt/media/image14.png" ContentType="image/png"/>
  <Override PartName="/ppt/media/image9.jpeg" ContentType="image/jpeg"/>
  <Override PartName="/ppt/media/image23.jpeg" ContentType="image/jpeg"/>
  <Override PartName="/ppt/media/image7.jpeg" ContentType="image/jpeg"/>
  <Override PartName="/ppt/media/image2.png" ContentType="image/png"/>
  <Override PartName="/ppt/media/image24.jpeg" ContentType="image/jpeg"/>
  <Override PartName="/ppt/media/image8.jpeg" ContentType="image/jpeg"/>
  <Override PartName="/ppt/media/image1.png" ContentType="image/png"/>
  <Override PartName="/ppt/media/image19.jpeg" ContentType="image/jpeg"/>
  <Override PartName="/ppt/media/image20.jpeg" ContentType="image/jpeg"/>
  <Override PartName="/ppt/media/image3.png" ContentType="image/png"/>
  <Override PartName="/ppt/media/image4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5.jpeg" ContentType="image/jpeg"/>
  <Override PartName="/ppt/media/image21.jpeg" ContentType="image/jpeg"/>
  <Override PartName="/ppt/media/image6.jpeg" ContentType="image/jpeg"/>
  <Override PartName="/ppt/media/image22.jpeg" ContentType="image/jpe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7348200" cy="9756775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nl-NL" sz="26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DA2D9240-A361-4912-9775-352B8D5C0974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ldImg"/>
          </p:nvPr>
        </p:nvSpPr>
        <p:spPr>
          <a:xfrm>
            <a:off x="88920" y="744480"/>
            <a:ext cx="6619680" cy="3722400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‘</a:t>
            </a:r>
            <a:r>
              <a:rPr b="0" lang="en-US" sz="2000" spc="-1" strike="noStrike">
                <a:latin typeface="Arial"/>
              </a:rPr>
              <a:t>Houdt op in myn Thuyn te wroeten Spaensche Beeren’ (1575), collectie Rijksmuseum Amsterdam.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1488888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200600" y="5466960"/>
            <a:ext cx="1488888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82972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200600" y="546696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829720" y="546696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4840" y="180000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11269080" y="180000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200600" y="546696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6234840" y="546696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11269080" y="546696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1200600" y="1800000"/>
            <a:ext cx="14888880" cy="701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14888880" cy="70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7265520" cy="70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829720" y="1800000"/>
            <a:ext cx="7265520" cy="70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1200960" y="720720"/>
            <a:ext cx="14888880" cy="5004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8829720" y="1800000"/>
            <a:ext cx="7265520" cy="70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200600" y="546696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1200600" y="1800000"/>
            <a:ext cx="14888880" cy="701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7265520" cy="70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82972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829720" y="546696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882972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1200600" y="5466960"/>
            <a:ext cx="1488888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1488888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200600" y="5466960"/>
            <a:ext cx="1488888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82972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200600" y="546696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8829720" y="546696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4840" y="180000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11269080" y="180000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1200600" y="546696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6234840" y="546696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11269080" y="546696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14888880" cy="70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7265520" cy="70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8829720" y="1800000"/>
            <a:ext cx="7265520" cy="70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200960" y="720720"/>
            <a:ext cx="14888880" cy="5004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8829720" y="1800000"/>
            <a:ext cx="7265520" cy="70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200600" y="546696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7265520" cy="70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882972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8829720" y="546696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882972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200600" y="5466960"/>
            <a:ext cx="1488888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36000" rIns="36000" tIns="36000" bIns="36000">
            <a:noAutofit/>
          </a:bodyPr>
          <a:p>
            <a:r>
              <a:rPr b="0" lang="nl-NL" sz="5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nl-NL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5398200" y="9172440"/>
            <a:ext cx="836280" cy="51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0B4ED5F7-A275-4219-8C0A-10D0E4028B15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Calibri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6353280" y="9172440"/>
            <a:ext cx="3376080" cy="51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9846000" y="9172440"/>
            <a:ext cx="1230120" cy="51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8CCD145A-9F9A-4F81-AFC1-4BA683054469}" type="datetime1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06/05/2020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200960" y="2157120"/>
            <a:ext cx="14888880" cy="6224760"/>
          </a:xfrm>
          <a:prstGeom prst="rect">
            <a:avLst/>
          </a:prstGeom>
        </p:spPr>
        <p:txBody>
          <a:bodyPr lIns="36000" rIns="36000" tIns="36000" bIns="3600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Afbeelding 6" descr=""/>
          <p:cNvPicPr/>
          <p:nvPr/>
        </p:nvPicPr>
        <p:blipFill>
          <a:blip r:embed="rId3"/>
          <a:stretch/>
        </p:blipFill>
        <p:spPr>
          <a:xfrm>
            <a:off x="13725720" y="9147240"/>
            <a:ext cx="2364120" cy="504360"/>
          </a:xfrm>
          <a:prstGeom prst="rect">
            <a:avLst/>
          </a:prstGeom>
          <a:ln>
            <a:noFill/>
          </a:ln>
        </p:spPr>
      </p:pic>
      <p:sp>
        <p:nvSpPr>
          <p:cNvPr id="6" name="Line 6"/>
          <p:cNvSpPr/>
          <p:nvPr/>
        </p:nvSpPr>
        <p:spPr>
          <a:xfrm>
            <a:off x="1200600" y="8980560"/>
            <a:ext cx="14889240" cy="3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Klik om de stijl te bewerken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14888880" cy="7019640"/>
          </a:xfrm>
          <a:prstGeom prst="rect">
            <a:avLst/>
          </a:prstGeom>
        </p:spPr>
        <p:txBody>
          <a:bodyPr lIns="36000" rIns="36000" tIns="36000" bIns="36000">
            <a:normAutofit/>
          </a:bodyPr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Tekststijl van het model bewerken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Tweede niveau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2" marL="1677240" indent="-457200">
              <a:lnSpc>
                <a:spcPct val="90000"/>
              </a:lnSpc>
              <a:spcBef>
                <a:spcPts val="1335"/>
              </a:spcBef>
              <a:buClr>
                <a:srgbClr val="000000"/>
              </a:buClr>
              <a:buFont typeface="Helvetica"/>
              <a:buChar char="−"/>
            </a:pPr>
            <a:r>
              <a:rPr b="0" lang="nl-NL" sz="2000" spc="-1" strike="noStrike">
                <a:solidFill>
                  <a:srgbClr val="000000"/>
                </a:solidFill>
                <a:latin typeface="Calibri"/>
              </a:rPr>
              <a:t>Derde niveau</a:t>
            </a:r>
            <a:endParaRPr b="0" lang="nl-NL" sz="2000" spc="-1" strike="noStrike">
              <a:solidFill>
                <a:srgbClr val="000000"/>
              </a:solidFill>
              <a:latin typeface="Calibri"/>
            </a:endParaRPr>
          </a:p>
          <a:p>
            <a:pPr lvl="3" marL="2206440" indent="-380880">
              <a:lnSpc>
                <a:spcPct val="90000"/>
              </a:lnSpc>
              <a:spcBef>
                <a:spcPts val="1335"/>
              </a:spcBef>
              <a:buClr>
                <a:srgbClr val="000000"/>
              </a:buClr>
              <a:buFont typeface="Helvetica"/>
              <a:buChar char="−"/>
            </a:pPr>
            <a:r>
              <a:rPr b="0" lang="nl-NL" sz="1800" spc="-1" strike="noStrike">
                <a:solidFill>
                  <a:srgbClr val="000000"/>
                </a:solidFill>
                <a:latin typeface="Calibri"/>
              </a:rPr>
              <a:t>Vierde niveau</a:t>
            </a: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  <a:p>
            <a:pPr lvl="4" marL="2820960" indent="-380880">
              <a:lnSpc>
                <a:spcPct val="90000"/>
              </a:lnSpc>
              <a:spcBef>
                <a:spcPts val="1335"/>
              </a:spcBef>
              <a:buClr>
                <a:srgbClr val="000000"/>
              </a:buClr>
              <a:buFont typeface="Helvetica"/>
              <a:buChar char="−"/>
            </a:pPr>
            <a:r>
              <a:rPr b="0" lang="nl-NL" sz="1600" spc="-1" strike="noStrike">
                <a:solidFill>
                  <a:srgbClr val="000000"/>
                </a:solidFill>
                <a:latin typeface="Calibri"/>
              </a:rPr>
              <a:t>Vijfde niveau</a:t>
            </a:r>
            <a:endParaRPr b="0" lang="nl-NL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/>
          </p:nvPr>
        </p:nvSpPr>
        <p:spPr>
          <a:xfrm>
            <a:off x="5398200" y="9172440"/>
            <a:ext cx="836280" cy="51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C7A40C87-B6F0-429A-B349-C4E601250E9D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6353280" y="9172440"/>
            <a:ext cx="3376080" cy="51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9846000" y="9172440"/>
            <a:ext cx="1230120" cy="51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49C2014C-EED6-4D9D-89B0-418146E00F14}" type="datetime1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06/05/2020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48" name="Afbeelding 6" descr=""/>
          <p:cNvPicPr/>
          <p:nvPr/>
        </p:nvPicPr>
        <p:blipFill>
          <a:blip r:embed="rId3"/>
          <a:stretch/>
        </p:blipFill>
        <p:spPr>
          <a:xfrm>
            <a:off x="13729320" y="9147240"/>
            <a:ext cx="2359800" cy="5036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0" lang="nl-NL" sz="5000" spc="-1" strike="noStrike">
                <a:solidFill>
                  <a:srgbClr val="000000"/>
                </a:solidFill>
                <a:latin typeface="Calibri"/>
              </a:rPr>
              <a:t>Literatuur en identiteit in de Gouden Eeuw</a:t>
            </a:r>
            <a:endParaRPr b="0" lang="nl-NL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1200960" y="2157120"/>
            <a:ext cx="8869680" cy="622476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nl-NL" sz="2800" spc="-1" strike="noStrike">
                <a:solidFill>
                  <a:srgbClr val="ffffff"/>
                </a:solidFill>
                <a:latin typeface="Calibri"/>
              </a:rPr>
              <a:t>Presentatie behorend bij de 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nl-NL" sz="2800" spc="-1" strike="noStrike">
                <a:solidFill>
                  <a:srgbClr val="ffffff"/>
                </a:solidFill>
                <a:latin typeface="Calibri"/>
              </a:rPr>
              <a:t>podcast ‘Literatuur en identiteit’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nl-NL" sz="2800" spc="-1" strike="noStrike">
                <a:solidFill>
                  <a:srgbClr val="ffffff"/>
                </a:solidFill>
                <a:latin typeface="Calibri"/>
              </a:rPr>
              <a:t>van 2 juni 2020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nl-NL" sz="2800" spc="-1" strike="noStrike" u="sng">
                <a:solidFill>
                  <a:srgbClr val="ffffff"/>
                </a:solidFill>
                <a:uFillTx/>
                <a:latin typeface="Calibri"/>
              </a:rPr>
              <a:t>Aflevering 6</a:t>
            </a:r>
            <a:r>
              <a:rPr b="1" lang="nl-NL" sz="2800" spc="-1" strike="noStrike">
                <a:solidFill>
                  <a:srgbClr val="ffffff"/>
                </a:solidFill>
                <a:latin typeface="Calibri"/>
              </a:rPr>
              <a:t>: De Nederlander en de Ander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F9E51218-B21B-4170-A03D-57188E174A99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Calibri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10822320" y="4764960"/>
            <a:ext cx="5092560" cy="39776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Theoretisch kader (1): Zelf en Ander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1200600" y="1800000"/>
            <a:ext cx="1046052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Zelf en Ander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Opnieuw: een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constructie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Opnieuw: sociaal bepaald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Het denken in termen van Zelf en Ander komt voort uit de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postkoloniale theorie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, een cultuurwetenschappelijke benadering die de oude (binaire) koloniale kaders (West tegenover Oost, kolonisator tegenover gekoloniseerde) wil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deconstrueren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6FBE9ED8-37CC-4517-9510-554C6CD05C48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129" name="Picture 2" descr=""/>
          <p:cNvPicPr/>
          <p:nvPr/>
        </p:nvPicPr>
        <p:blipFill>
          <a:blip r:embed="rId1"/>
          <a:stretch/>
        </p:blipFill>
        <p:spPr>
          <a:xfrm>
            <a:off x="11661840" y="1800360"/>
            <a:ext cx="4359240" cy="65394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Theoretisch kader (2): imagologie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1200600" y="1800000"/>
            <a:ext cx="932076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Imagologie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Bouwt voort op theorie van Zelf en Ander maar past ’t meer specifiek toe op natievorming binnen Europa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Methode om onderzoek te doen naar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nationale stereotypen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: hoe ze geconstrueerd zijn en hoe ze zich ontwikkeld hebben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[A] critical analysis of the rhetoric of national characterization” (Joep Leerssen)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Stereotypering als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cultureel proces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, waarin taal, verbeelding en representatie een cruciale rol spelen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Vandaar: focus op literaire en artistieke bronnen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7FCB1177-89D2-4CF9-A80B-EE5EF104CAB3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133" name="Picture 2" descr=""/>
          <p:cNvPicPr/>
          <p:nvPr/>
        </p:nvPicPr>
        <p:blipFill>
          <a:blip r:embed="rId1"/>
          <a:stretch/>
        </p:blipFill>
        <p:spPr>
          <a:xfrm>
            <a:off x="9839880" y="2377440"/>
            <a:ext cx="7332480" cy="50011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Theoretisch kader (2): imagologie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rm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Klimaatleer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als belangrijke basis onder veel nationale stereotypen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Vermeende invloed van omgeving en klimaat op de leefwijze van (groepen) mensen, en ook op hun psychische en intellectuele gesteldheid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Onderscheid tussen groepen mensen op basis van een hun woonplaats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Koude, noordelijke regio’s: stug, lomp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Warme, zuidelijke regio’s: uitbundig, verfijnd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Daar tussenin: het ideale midden (meestal de eigen regio)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De klimaatleer werd al ontwikkeld in de klassieke oudheid, maar beleefde in de Renaissance een sterke heropleving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0957EB81-8B9D-4C08-B22F-F70D1B767179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transition spd="med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Het Nederlandse/Hollandse zelfbeeld in de zeventiende eeuw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Eenvoud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Vrijheidszucht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nl-NL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Bataafse mythe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Handelsgeest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Properheid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97B6DE44-8CE8-4EDB-84D6-F41A50546873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140" name="Picture 2" descr=""/>
          <p:cNvPicPr/>
          <p:nvPr/>
        </p:nvPicPr>
        <p:blipFill>
          <a:blip r:embed="rId1"/>
          <a:stretch/>
        </p:blipFill>
        <p:spPr>
          <a:xfrm>
            <a:off x="9834480" y="2021040"/>
            <a:ext cx="5895720" cy="28573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De Republiek en haar vijanden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Opeenvolgende vijanden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Spanje: vooral tot 1648 (einde Opstand)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Engeland: vanaf midden zeventiende eeuw (handelsconflicten)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Frankrijk: vanaf 1672 (expansiedrift Lodewijk XIV)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9727A5E3-9F4D-4D34-8FB0-12809DDF2A04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transition spd="med"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Vijand 1: Spanje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Fragment uit ‘Dode Anna spreekt’ (1598)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452520">
              <a:lnSpc>
                <a:spcPct val="9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452520">
              <a:lnSpc>
                <a:spcPct val="9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De Spaanse wolven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wreed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, de Spaanse wolven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boos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,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452520">
              <a:lnSpc>
                <a:spcPct val="9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de Spaanse wolven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trots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, de Spaanse wolven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loos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,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452520">
              <a:lnSpc>
                <a:spcPct val="9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de Spaanse wolven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vals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, mij hebben zo bedolven,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452520">
              <a:lnSpc>
                <a:spcPct val="9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omdat ik volgde God, en niet des werelds golven.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83452CC1-0BA7-4C72-BFF7-C06A6DFD0BB2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transition spd="med"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Vijand 1: Spanje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06214414-A096-4F71-91A8-B82566C7F16E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149" name="Picture 2" descr=""/>
          <p:cNvPicPr/>
          <p:nvPr/>
        </p:nvPicPr>
        <p:blipFill>
          <a:blip r:embed="rId1"/>
          <a:stretch/>
        </p:blipFill>
        <p:spPr>
          <a:xfrm>
            <a:off x="3658680" y="1415520"/>
            <a:ext cx="9380880" cy="73270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Vijand 1: Spanje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De Spaanse Brabander Jerolimo: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452520">
              <a:lnSpc>
                <a:spcPct val="9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T'Is wel een schoone stadt, moor 'tvolcxken is te vies: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452520">
              <a:lnSpc>
                <a:spcPct val="9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In Brabant sayn de liens ghemaynlijck exkies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452520">
              <a:lnSpc>
                <a:spcPct val="9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In kleeding en in dracht, dus op de Spaansche mode,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452520">
              <a:lnSpc>
                <a:spcPct val="9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Als kleyne Konincxkens of sienelaycke Goden.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452520">
              <a:lnSpc>
                <a:spcPct val="9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O Kaserlaijcke stadt Hantwerpen groot en raijck,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452520">
              <a:lnSpc>
                <a:spcPct val="9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Ick gheloof nau dat de Son beschaynt uwes ghelaijck,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452520">
              <a:lnSpc>
                <a:spcPct val="9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In abondancy van sleyck, in schoonheyt van landouwen,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452520">
              <a:lnSpc>
                <a:spcPct val="9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In Karcken triumphant, in devote Kloosters, en modeste ghebouwen,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452520">
              <a:lnSpc>
                <a:spcPct val="9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[…]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B75B649D-01E1-4202-8350-AA9BE9A21A31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transition spd="med"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Vijand 1: Spanje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rm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Het Spaanse stereotype in Nederlandse ogen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Wreed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Hoogmoedig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Schone schijn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Wellustig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Invloed van de ‘zwarte legende’: negatieve beeldvorming over Spanjaarden, gevonden door heel Europa tot in de negentiende eeuw; kernaspecten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Decadentie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Religieuze intolerantie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Wreedheid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E9E34779-FDEC-42C0-BE97-CEAB7736B3D5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transition spd="med">
    <p:fad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Vijand 2: Engeland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De vier Nederlands-Engelse oorlogen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1652-54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1665-67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1672-74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1780-84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CBC941FE-2EF5-4263-9EBA-49F7B2391CAD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159" name="Picture 2" descr=""/>
          <p:cNvPicPr/>
          <p:nvPr/>
        </p:nvPicPr>
        <p:blipFill>
          <a:blip r:embed="rId1"/>
          <a:stretch/>
        </p:blipFill>
        <p:spPr>
          <a:xfrm>
            <a:off x="11223360" y="1676160"/>
            <a:ext cx="4539960" cy="64044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Nederland/de Republiek als sterk internationaal georiënteerd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F0B21D11-F113-4F1A-87D3-958EB3E2F8CD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98" name="Picture 4" descr=""/>
          <p:cNvPicPr/>
          <p:nvPr/>
        </p:nvPicPr>
        <p:blipFill>
          <a:blip r:embed="rId1"/>
          <a:stretch/>
        </p:blipFill>
        <p:spPr>
          <a:xfrm>
            <a:off x="4484880" y="1795320"/>
            <a:ext cx="6966720" cy="3916080"/>
          </a:xfrm>
          <a:prstGeom prst="rect">
            <a:avLst/>
          </a:prstGeom>
          <a:ln>
            <a:noFill/>
          </a:ln>
        </p:spPr>
      </p:pic>
      <p:pic>
        <p:nvPicPr>
          <p:cNvPr id="99" name="Picture 6" descr=""/>
          <p:cNvPicPr/>
          <p:nvPr/>
        </p:nvPicPr>
        <p:blipFill>
          <a:blip r:embed="rId2"/>
          <a:stretch/>
        </p:blipFill>
        <p:spPr>
          <a:xfrm>
            <a:off x="9317520" y="5952960"/>
            <a:ext cx="4666680" cy="2625480"/>
          </a:xfrm>
          <a:prstGeom prst="rect">
            <a:avLst/>
          </a:prstGeom>
          <a:ln>
            <a:noFill/>
          </a:ln>
        </p:spPr>
      </p:pic>
      <p:pic>
        <p:nvPicPr>
          <p:cNvPr id="100" name="Picture 8" descr=""/>
          <p:cNvPicPr/>
          <p:nvPr/>
        </p:nvPicPr>
        <p:blipFill>
          <a:blip r:embed="rId3"/>
          <a:stretch/>
        </p:blipFill>
        <p:spPr>
          <a:xfrm>
            <a:off x="1180080" y="6194160"/>
            <a:ext cx="5545440" cy="23842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Vijand 2: Engeland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BA812A33-02A2-4B1A-8147-D94094EAB8FB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4336920" y="1431360"/>
            <a:ext cx="9578880" cy="721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Arial"/>
                <a:ea typeface="Arial"/>
              </a:rPr>
              <a:t>Aen de doggen, Verbeten van den leeuw.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Arial"/>
              </a:rPr>
              <a:t>DE Water-Leeuw dus lang gemuylband al te fel,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Arial"/>
              </a:rPr>
              <a:t>Stuyft weder uyt sijn nest al brullende na buyten,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Arial"/>
              </a:rPr>
              <a:t>En vaert der Doggen rot, die God vergete guyten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Arial"/>
              </a:rPr>
              <a:t>Met tand en nagel toe op 't schoonste van hunn spel,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Arial"/>
              </a:rPr>
              <a:t>En slaet die allebey soo wacker in hunn vel,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Arial"/>
              </a:rPr>
              <a:t>En speelt soo meesterlijck op sijn metalen Fluyten,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Arial"/>
              </a:rPr>
              <a:t>En weet hunn' macht soo strickt te knellen en te sluyten,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Arial"/>
              </a:rPr>
              <a:t>Dat hun de neerlag blijft en hem 't vol zee bevel.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Arial"/>
              </a:rPr>
              <a:t>Soo, Doggen, dieven, soo; dat hebt ghy voor uw snaeuwen;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Arial"/>
              </a:rPr>
              <a:t>Dat komt u van den Leeuw te pissen aen sijn' klaeuwen,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Arial"/>
              </a:rPr>
              <a:t>En na sijn Zee-gewin en Water-kroon te staen.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Arial"/>
              </a:rPr>
              <a:t>Druypt, Rekels, druypt nu deur met ingetrocken' staerten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Arial"/>
              </a:rPr>
              <a:t>En houd den muyl voortaen uyt sijne vrye Vaerten,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Arial"/>
              </a:rPr>
              <a:t>Of soo ghy anders wilt, 't is glad met u gedaen.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Arial"/>
              </a:rPr>
              <a:t>Jeremias de Decker [1665]</a:t>
            </a:r>
            <a:endParaRPr b="0" lang="en-US" sz="26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Vijand 2: Engeland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4654558B-F723-4736-98EF-9A360AD362C3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166" name="Picture 4" descr=""/>
          <p:cNvPicPr/>
          <p:nvPr/>
        </p:nvPicPr>
        <p:blipFill>
          <a:blip r:embed="rId1"/>
          <a:stretch/>
        </p:blipFill>
        <p:spPr>
          <a:xfrm>
            <a:off x="2367360" y="1477800"/>
            <a:ext cx="12375360" cy="73418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Vijand 2: Engeland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641303A1-2929-4137-874F-98858767C0A9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170" name="Picture 4" descr=""/>
          <p:cNvPicPr/>
          <p:nvPr/>
        </p:nvPicPr>
        <p:blipFill>
          <a:blip r:embed="rId1"/>
          <a:stretch/>
        </p:blipFill>
        <p:spPr>
          <a:xfrm>
            <a:off x="3944520" y="1566360"/>
            <a:ext cx="8505720" cy="71168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Vijand 2: Engeland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Nederlanders over Engelsen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Duivels of andere helse monsters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Doggen (honden)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Engelsen over Nederlanders (of Hollanders)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Moeras-bewoners (kikkers)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Lompe boeren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Vet (vanwege hoge zuivelconsumptie)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Geldzuchtig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3522A150-D6C1-4205-8047-5C3EE501124C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transition spd="med">
    <p:fade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Vijand 3: Frankrijk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Vanaf 1670: Frankrijk groeit uit tot de machtigste staat van Europa, onder leiding van Lodewijk XIV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Dubbelzinnige positie in de Republiek t.o.v. Frankijk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Vijandschap, vooral in politieke zin: Frankrijk als bedreiging voor de zuidelijke grenzen van de Republiek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Bewondering, vooral op cultureel gebied: de Franse kunst en literatuur als toonaangevend, imitatie van Franse voorbeelden (bijv. op het toneel </a:t>
            </a:r>
            <a:r>
              <a:rPr b="0" lang="nl-NL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Frans-classicisme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Tussen 1672 en 1713 voert de Republiek bijna permanent oorlog met Frankrijk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80644542-5D33-485D-B12E-9D01C276E6B6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transition spd="med">
    <p:fade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Vijand 3: Frankrijk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Casus: Jan Pook, 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Harlequin met de rarekiek 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(1708)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71D3E766-72CB-4B69-96C2-E5EBC99A4482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180" name="Afbeelding 4" descr=""/>
          <p:cNvPicPr/>
          <p:nvPr/>
        </p:nvPicPr>
        <p:blipFill>
          <a:blip r:embed="rId1"/>
          <a:stretch/>
        </p:blipFill>
        <p:spPr>
          <a:xfrm>
            <a:off x="2393640" y="2879640"/>
            <a:ext cx="2662920" cy="4705560"/>
          </a:xfrm>
          <a:prstGeom prst="rect">
            <a:avLst/>
          </a:prstGeom>
          <a:ln>
            <a:noFill/>
          </a:ln>
        </p:spPr>
      </p:pic>
      <p:pic>
        <p:nvPicPr>
          <p:cNvPr id="181" name="Afbeelding 5" descr=""/>
          <p:cNvPicPr/>
          <p:nvPr/>
        </p:nvPicPr>
        <p:blipFill>
          <a:blip r:embed="rId2"/>
          <a:stretch/>
        </p:blipFill>
        <p:spPr>
          <a:xfrm>
            <a:off x="6714360" y="2879640"/>
            <a:ext cx="2736000" cy="4760640"/>
          </a:xfrm>
          <a:prstGeom prst="rect">
            <a:avLst/>
          </a:prstGeom>
          <a:ln>
            <a:noFill/>
          </a:ln>
        </p:spPr>
      </p:pic>
      <p:pic>
        <p:nvPicPr>
          <p:cNvPr id="182" name="Afbeelding 6" descr=""/>
          <p:cNvPicPr/>
          <p:nvPr/>
        </p:nvPicPr>
        <p:blipFill>
          <a:blip r:embed="rId3"/>
          <a:stretch/>
        </p:blipFill>
        <p:spPr>
          <a:xfrm>
            <a:off x="11346120" y="2879640"/>
            <a:ext cx="2847960" cy="47055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Jan Pook, </a:t>
            </a:r>
            <a:r>
              <a:rPr b="1" i="1" lang="nl-NL" sz="3200" spc="-1" strike="noStrike">
                <a:solidFill>
                  <a:srgbClr val="be2e1a"/>
                </a:solidFill>
                <a:latin typeface="Calibri"/>
              </a:rPr>
              <a:t>Harlequin met de rarekiek </a:t>
            </a: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(1708)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rm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JAAP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Wet zel die garenaal beduiden?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HARLEQUIN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De Boere, hum zin domme luiden?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Ik zeike niet fan karenaal;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Maar, ’k zeike hum is Generaal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[…]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JAAP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Je miend ien Jinneraal, ook vriend?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6F529881-5F71-4D8F-9D2A-5463D7124878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186" name="Afbeelding 4" descr=""/>
          <p:cNvPicPr/>
          <p:nvPr/>
        </p:nvPicPr>
        <p:blipFill>
          <a:blip r:embed="rId1"/>
          <a:stretch/>
        </p:blipFill>
        <p:spPr>
          <a:xfrm>
            <a:off x="11047680" y="1937160"/>
            <a:ext cx="3645000" cy="64414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Jan Pook, </a:t>
            </a:r>
            <a:r>
              <a:rPr b="1" i="1" lang="nl-NL" sz="3200" spc="-1" strike="noStrike">
                <a:solidFill>
                  <a:srgbClr val="be2e1a"/>
                </a:solidFill>
                <a:latin typeface="Calibri"/>
              </a:rPr>
              <a:t>Harlequin met de rarekiek </a:t>
            </a: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(1708)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rm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JAAP</a:t>
            </a:r>
            <a:br/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Maar wat is dat,</a:t>
            </a:r>
            <a:br/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De Franse lopen.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HARLEQUIN</a:t>
            </a:r>
            <a:br/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Niet men Heere:</a:t>
            </a:r>
            <a:br/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‘t Is maar ien beekje retirere.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JAAP</a:t>
            </a:r>
            <a:br/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Hiet jy dat retirere, Vent.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HARLEQUIN</a:t>
            </a:r>
            <a:br/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Wel ja; hum binne niet kewent</a:t>
            </a:r>
            <a:br/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Te fechte in Stat, zo op de strate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0EE9511B-98E1-4922-8920-C172452515B0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190" name="Afbeelding 4" descr=""/>
          <p:cNvPicPr/>
          <p:nvPr/>
        </p:nvPicPr>
        <p:blipFill>
          <a:blip r:embed="rId1"/>
          <a:stretch/>
        </p:blipFill>
        <p:spPr>
          <a:xfrm>
            <a:off x="11047680" y="1937160"/>
            <a:ext cx="3645000" cy="64414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Het nieuwe perspectief van transnationale (literatuur)geschiedschrijving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rm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(Literatuur)geschiedschrijving en neerlandistiek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Ontstaan in de negentiende eeuw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Nationalisme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Romantiek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Toen: nadruk op nationale geschiedenis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Geschiedenis van het eigen ‘volk’ als in zichzelf gesloten geheel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Een verhaal met een duidelijke ontwikkeling, en met helden en schurken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Nu: op zoek naar het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transnationale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perspectief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Boven-nationale ontwikkelingen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Uitwisseling tussen landen en cultuurgebieden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E836F41B-9E05-467C-88D9-421EADA61501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104" name="Picture 2" descr=""/>
          <p:cNvPicPr/>
          <p:nvPr/>
        </p:nvPicPr>
        <p:blipFill>
          <a:blip r:embed="rId1"/>
          <a:stretch/>
        </p:blipFill>
        <p:spPr>
          <a:xfrm>
            <a:off x="13414320" y="3171600"/>
            <a:ext cx="3390120" cy="49312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In het vervolg van de podcast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(West-)Europa in de zestiende en zeventiende eeuw: oorlogen en verschuivende machtsbalansen [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historisch kader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] – 6b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Beeldvorming van Zelf en Ander [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theoretisch kader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] – 6c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De Republiek en haar vijanden [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literaire toepassing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] – 6d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Spanje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Engeland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Frankrijk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597628D6-C93A-4AA1-B605-980945255EFD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transition spd="med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(West-)Europa in de zestiende en zeventiende eeuw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Voornaamste spelers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Spanje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Frankrijk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Engeland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Heilige Roomse Rijk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8E0BECE2-AC8B-4AC9-9BA9-8AEB8B69E709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111" name="Picture 4" descr=""/>
          <p:cNvPicPr/>
          <p:nvPr/>
        </p:nvPicPr>
        <p:blipFill>
          <a:blip r:embed="rId1"/>
          <a:stretch/>
        </p:blipFill>
        <p:spPr>
          <a:xfrm>
            <a:off x="7979040" y="1971720"/>
            <a:ext cx="8391960" cy="62938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Belangrijke Europese gebeurtenissen in de zestiende en zeventiende eeuw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rmAutofit/>
          </a:bodyPr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Vanaf 1517: opkomst van de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Reformatie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, eerst in Duitsland, later ook in de rest van Europa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1562-1598: Franse godsdienstoorlogen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1618-1648: Dertigjarige Oorlog </a:t>
            </a:r>
            <a:r>
              <a:rPr b="0" lang="nl-NL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spanningen tussen katholieke en protestantse staten, m.n. in Centraal-Europa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1642-1651: Engelse Burgeroorlog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1648: Vrede van Westfalen </a:t>
            </a:r>
            <a:r>
              <a:rPr b="0" lang="nl-NL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beëindiging van Dertigjarige Oorlog en Nederlandse Opstand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1661: aanvang regeerperiode Lodewijk XIV in Frankrijk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3F1FDCDC-2979-4C51-8390-673A4E6B6042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(West-)Europa in de zestiende en zeventiende eeuw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Een bijna voortdurende oorlog en strijd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Wisselende coalities: vijanden worden bondgenoten of andersom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Tegelijkertijd ook veel internationale uitwisseling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Intensieve handelsrelaties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Dwarsverbanden tussen vorstenhuizen via huwelijken en overerving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Ook veel literaire uitwisseling: teksten en genres ‘reizen’ door Europa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Kinderen van de elite gaan op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‘grand tour’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Er is sprake van een kosmopolitische gemeenschap van geleerden: de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Republiek der Letteren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DA7D8296-1754-4736-AAAA-CEBDFAA24A6F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transition spd="med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(Nationale) identiteit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200600" y="1800000"/>
            <a:ext cx="982260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Geen essentie maar een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constructie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Gaat over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zelfdefiniëring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, maar ook over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erkenning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Gaat ook over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beeldvorming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Actief: een beeld van jezelf neerzetten (o.a. via kunst en literatuur)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Passief: beelden die anderen aan jou toeschrijven (reputatie)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88CD003A-422A-4A37-97BD-50AE8AF98C3A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11023920" y="2994120"/>
            <a:ext cx="5721120" cy="28317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Theoretisch kader (1): Zelf en Ander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1200600" y="1800000"/>
            <a:ext cx="785520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Zelf en Ander: identiteit gebaseerd op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binaire opposities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– vreemd versus eigen, binnen versus buiten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Altijd een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waardeverschil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in termen van positief/negatief, hoog/laag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Gaat ook over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in- en uitsluiten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: wat/wie hoort erbij en wat/wie niet?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879A74F7-E95E-4EA3-A73C-74E3CD9BEC7C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125" name="Picture 2" descr=""/>
          <p:cNvPicPr/>
          <p:nvPr/>
        </p:nvPicPr>
        <p:blipFill>
          <a:blip r:embed="rId1"/>
          <a:stretch/>
        </p:blipFill>
        <p:spPr>
          <a:xfrm>
            <a:off x="9582480" y="2717640"/>
            <a:ext cx="6507360" cy="43210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RU_PPT_NL_Algemeen</Template>
  <TotalTime>2344</TotalTime>
  <Application>Collabora_Office/6.0.10.29$Linux_X86_64 LibreOffice_project/e923ef390a622e9d302d0721976e77b653992e90</Application>
  <Words>1398</Words>
  <Paragraphs>252</Paragraphs>
  <Company>Radboud Universiteit Nijmegen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2017-03-20T07:59:42Z</dcterms:created>
  <dc:creator>Kramer, I.J. (Ilja)</dc:creator>
  <dc:description/>
  <dc:language>en-US</dc:language>
  <cp:lastModifiedBy>Ivo Nieuwenhuis</cp:lastModifiedBy>
  <cp:lastPrinted>2019-04-08T07:17:49Z</cp:lastPrinted>
  <dcterms:modified xsi:type="dcterms:W3CDTF">2020-06-01T12:46:16Z</dcterms:modified>
  <cp:revision>128</cp:revision>
  <dc:subject/>
  <dc:title>PowerPoint-presentatie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Radboud Universiteit Nijmegen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Aangepast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27</vt:i4>
  </property>
</Properties>
</file>