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7.png" ContentType="image/png"/>
  <Override PartName="/ppt/media/image26.jpeg" ContentType="image/jpeg"/>
  <Override PartName="/ppt/media/image25.png" ContentType="image/png"/>
  <Override PartName="/ppt/media/image24.png" ContentType="image/png"/>
  <Override PartName="/ppt/media/image23.png" ContentType="image/png"/>
  <Override PartName="/ppt/media/image10.jpeg" ContentType="image/jpeg"/>
  <Override PartName="/ppt/media/image9.jpeg" ContentType="image/jpeg"/>
  <Override PartName="/ppt/media/image16.jpeg" ContentType="image/jpeg"/>
  <Override PartName="/ppt/media/image7.jpeg" ContentType="image/jpeg"/>
  <Override PartName="/ppt/media/image2.png" ContentType="image/png"/>
  <Override PartName="/ppt/media/image1.png" ContentType="image/png"/>
  <Override PartName="/ppt/media/image19.jpeg" ContentType="image/jpeg"/>
  <Override PartName="/ppt/media/image20.jpeg" ContentType="image/jpeg"/>
  <Override PartName="/ppt/media/image3.png" ContentType="image/png"/>
  <Override PartName="/ppt/media/image28.jpeg" ContentType="image/jpeg"/>
  <Override PartName="/ppt/media/image8.gif" ContentType="image/gif"/>
  <Override PartName="/ppt/media/image12.png" ContentType="image/png"/>
  <Override PartName="/ppt/media/image4.png" ContentType="image/png"/>
  <Override PartName="/ppt/media/image18.jpeg" ContentType="image/jpeg"/>
  <Override PartName="/ppt/media/image11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7.jpeg" ContentType="image/jpeg"/>
  <Override PartName="/ppt/media/image5.jpeg" ContentType="image/jpeg"/>
  <Override PartName="/ppt/media/image21.jpeg" ContentType="image/jpeg"/>
  <Override PartName="/ppt/media/image6.jpeg" ContentType="image/jpeg"/>
  <Override PartName="/ppt/media/image22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7348200" cy="97567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00600" y="546696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882972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484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1126908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20060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623484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1126908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1200600" y="1800000"/>
            <a:ext cx="14888880" cy="701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1488888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1200960" y="720720"/>
            <a:ext cx="14888880" cy="5004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1200600" y="1800000"/>
            <a:ext cx="14888880" cy="701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82972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200600" y="546696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882972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484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11269080" y="180000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120060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623484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11269080" y="5466960"/>
            <a:ext cx="47941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1488888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200960" y="720720"/>
            <a:ext cx="14888880" cy="50043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701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8829720" y="546696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nl-NL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8829720" y="1800000"/>
            <a:ext cx="726552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1200600" y="5466960"/>
            <a:ext cx="14888880" cy="3348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36000" rIns="36000" tIns="36000" bIns="36000">
            <a:noAutofit/>
          </a:bodyPr>
          <a:p>
            <a:r>
              <a:rPr b="0" lang="nl-NL" sz="5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nl-NL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5398200" y="9172440"/>
            <a:ext cx="83628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F17A087A-C1DD-4122-9455-40BC31EC104F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Calibri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6353280" y="9172440"/>
            <a:ext cx="337608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9846000" y="9172440"/>
            <a:ext cx="123012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823334AE-CCC7-4FDE-BBD7-26175E7B77E7}" type="datetime1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06/09/2020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200960" y="2157120"/>
            <a:ext cx="14888880" cy="6224760"/>
          </a:xfrm>
          <a:prstGeom prst="rect">
            <a:avLst/>
          </a:prstGeom>
        </p:spPr>
        <p:txBody>
          <a:bodyPr lIns="36000" rIns="36000" tIns="36000" bIns="36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Afbeelding 6" descr=""/>
          <p:cNvPicPr/>
          <p:nvPr/>
        </p:nvPicPr>
        <p:blipFill>
          <a:blip r:embed="rId3"/>
          <a:stretch/>
        </p:blipFill>
        <p:spPr>
          <a:xfrm>
            <a:off x="13725720" y="9147240"/>
            <a:ext cx="2364120" cy="504360"/>
          </a:xfrm>
          <a:prstGeom prst="rect">
            <a:avLst/>
          </a:prstGeom>
          <a:ln>
            <a:noFill/>
          </a:ln>
        </p:spPr>
      </p:pic>
      <p:sp>
        <p:nvSpPr>
          <p:cNvPr id="6" name="Line 6"/>
          <p:cNvSpPr/>
          <p:nvPr/>
        </p:nvSpPr>
        <p:spPr>
          <a:xfrm>
            <a:off x="1200600" y="8980560"/>
            <a:ext cx="14889240" cy="360"/>
          </a:xfrm>
          <a:prstGeom prst="line">
            <a:avLst/>
          </a:prstGeom>
          <a:ln w="19080"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00960" y="720720"/>
            <a:ext cx="14888880" cy="1079280"/>
          </a:xfrm>
          <a:prstGeom prst="rect">
            <a:avLst/>
          </a:prstGeom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Klik om de stijl te bewerken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00600" y="1800000"/>
            <a:ext cx="14888880" cy="7019640"/>
          </a:xfrm>
          <a:prstGeom prst="rect">
            <a:avLst/>
          </a:prstGeom>
        </p:spPr>
        <p:txBody>
          <a:bodyPr lIns="36000" rIns="36000" tIns="36000" bIns="36000">
            <a:norm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Tekststijl van het model bewerken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Tweede niveau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2" marL="1677240" indent="-457200">
              <a:lnSpc>
                <a:spcPct val="90000"/>
              </a:lnSpc>
              <a:spcBef>
                <a:spcPts val="1335"/>
              </a:spcBef>
              <a:buClr>
                <a:srgbClr val="000000"/>
              </a:buClr>
              <a:buFont typeface="Helvetica"/>
              <a:buChar char="−"/>
            </a:pPr>
            <a:r>
              <a:rPr b="0" lang="nl-NL" sz="2000" spc="-1" strike="noStrike">
                <a:solidFill>
                  <a:srgbClr val="000000"/>
                </a:solidFill>
                <a:latin typeface="Calibri"/>
              </a:rPr>
              <a:t>Derde niveau</a:t>
            </a:r>
            <a:endParaRPr b="0" lang="nl-NL" sz="2000" spc="-1" strike="noStrike">
              <a:solidFill>
                <a:srgbClr val="000000"/>
              </a:solidFill>
              <a:latin typeface="Calibri"/>
            </a:endParaRPr>
          </a:p>
          <a:p>
            <a:pPr lvl="3" marL="2206440" indent="-380880">
              <a:lnSpc>
                <a:spcPct val="90000"/>
              </a:lnSpc>
              <a:spcBef>
                <a:spcPts val="1335"/>
              </a:spcBef>
              <a:buClr>
                <a:srgbClr val="000000"/>
              </a:buClr>
              <a:buFont typeface="Helvetica"/>
              <a:buChar char="−"/>
            </a:pPr>
            <a:r>
              <a:rPr b="0" lang="nl-NL" sz="1800" spc="-1" strike="noStrike">
                <a:solidFill>
                  <a:srgbClr val="000000"/>
                </a:solidFill>
                <a:latin typeface="Calibri"/>
              </a:rPr>
              <a:t>Vierde niveau</a:t>
            </a:r>
            <a:endParaRPr b="0" lang="nl-NL" sz="1800" spc="-1" strike="noStrike">
              <a:solidFill>
                <a:srgbClr val="000000"/>
              </a:solidFill>
              <a:latin typeface="Calibri"/>
            </a:endParaRPr>
          </a:p>
          <a:p>
            <a:pPr lvl="4" marL="2820960" indent="-380880">
              <a:lnSpc>
                <a:spcPct val="90000"/>
              </a:lnSpc>
              <a:spcBef>
                <a:spcPts val="1335"/>
              </a:spcBef>
              <a:buClr>
                <a:srgbClr val="000000"/>
              </a:buClr>
              <a:buFont typeface="Helvetica"/>
              <a:buChar char="−"/>
            </a:pPr>
            <a:r>
              <a:rPr b="0" lang="nl-NL" sz="1600" spc="-1" strike="noStrike">
                <a:solidFill>
                  <a:srgbClr val="000000"/>
                </a:solidFill>
                <a:latin typeface="Calibri"/>
              </a:rPr>
              <a:t>Vijfde niveau</a:t>
            </a:r>
            <a:endParaRPr b="0" lang="nl-NL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5398200" y="9172440"/>
            <a:ext cx="83628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A48D8EEE-5470-4940-A553-640507DC7E31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6353280" y="9172440"/>
            <a:ext cx="337608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9846000" y="9172440"/>
            <a:ext cx="1230120" cy="51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792C9B27-7E7B-42BB-AC22-F1A13994C32A}" type="datetime1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06/09/2020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48" name="Afbeelding 6" descr=""/>
          <p:cNvPicPr/>
          <p:nvPr/>
        </p:nvPicPr>
        <p:blipFill>
          <a:blip r:embed="rId3"/>
          <a:stretch/>
        </p:blipFill>
        <p:spPr>
          <a:xfrm>
            <a:off x="13729320" y="9147240"/>
            <a:ext cx="2359800" cy="503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gif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0" lang="nl-NL" sz="5000" spc="-1" strike="noStrike">
                <a:solidFill>
                  <a:srgbClr val="000000"/>
                </a:solidFill>
                <a:latin typeface="Calibri"/>
              </a:rPr>
              <a:t>Literatuur en identiteit in de Gouden Eeuw</a:t>
            </a:r>
            <a:endParaRPr b="0" lang="nl-NL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200960" y="2157120"/>
            <a:ext cx="8869680" cy="622476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nl-NL" sz="2800" spc="-1" strike="noStrike">
                <a:solidFill>
                  <a:srgbClr val="ffffff"/>
                </a:solidFill>
                <a:latin typeface="Calibri"/>
              </a:rPr>
              <a:t>Presentatie behorend bij de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nl-NL" sz="2800" spc="-1" strike="noStrike">
                <a:solidFill>
                  <a:srgbClr val="ffffff"/>
                </a:solidFill>
                <a:latin typeface="Calibri"/>
              </a:rPr>
              <a:t>podcast ‘Literatuur en identiteit’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nl-NL" sz="2800" spc="-1" strike="noStrike">
                <a:solidFill>
                  <a:srgbClr val="ffffff"/>
                </a:solidFill>
                <a:latin typeface="Calibri"/>
              </a:rPr>
              <a:t>van 19 mei 2020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nl-NL" sz="2800" spc="-1" strike="noStrike" u="sng">
                <a:solidFill>
                  <a:srgbClr val="ffffff"/>
                </a:solidFill>
                <a:uFillTx/>
                <a:latin typeface="Calibri"/>
              </a:rPr>
              <a:t>Aflevering 4</a:t>
            </a:r>
            <a:r>
              <a:rPr b="1" lang="nl-NL" sz="2800" spc="-1" strike="noStrike">
                <a:solidFill>
                  <a:srgbClr val="ffffff"/>
                </a:solidFill>
                <a:latin typeface="Calibri"/>
              </a:rPr>
              <a:t>: Onschuldige grapjes? Humor in de 16</a:t>
            </a:r>
            <a:r>
              <a:rPr b="1" lang="nl-NL" sz="2800" spc="-1" strike="noStrike" baseline="30000">
                <a:solidFill>
                  <a:srgbClr val="ffffff"/>
                </a:solidFill>
                <a:latin typeface="Calibri"/>
              </a:rPr>
              <a:t>e</a:t>
            </a:r>
            <a:r>
              <a:rPr b="1" lang="nl-NL" sz="2800" spc="-1" strike="noStrike">
                <a:solidFill>
                  <a:srgbClr val="ffffff"/>
                </a:solidFill>
                <a:latin typeface="Calibri"/>
              </a:rPr>
              <a:t> en 17</a:t>
            </a:r>
            <a:r>
              <a:rPr b="1" lang="nl-NL" sz="2800" spc="-1" strike="noStrike" baseline="30000">
                <a:solidFill>
                  <a:srgbClr val="ffffff"/>
                </a:solidFill>
                <a:latin typeface="Calibri"/>
              </a:rPr>
              <a:t>e</a:t>
            </a:r>
            <a:r>
              <a:rPr b="1" lang="nl-NL" sz="2800" spc="-1" strike="noStrike">
                <a:solidFill>
                  <a:srgbClr val="ffffff"/>
                </a:solidFill>
                <a:latin typeface="Calibri"/>
              </a:rPr>
              <a:t> eeuw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B8BE90A6-4E71-44CB-8563-0275A3D05C2F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Calibri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88" name="Tijdelijke aanduiding voor inhoud 6" descr=""/>
          <p:cNvPicPr/>
          <p:nvPr/>
        </p:nvPicPr>
        <p:blipFill>
          <a:blip r:embed="rId1"/>
          <a:stretch/>
        </p:blipFill>
        <p:spPr>
          <a:xfrm>
            <a:off x="12365280" y="3818160"/>
            <a:ext cx="3724200" cy="49932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Satire: hekeldicht en paradoxale lofrede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Spottende humor, meestal met een maatschappijkritische insteek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Klassieke wortels: Horatius, Juvenalis, Lucianus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Stijl kan variëren van bijtend tot mild kietelend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Verschillende vormen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Formele verssatire </a:t>
            </a:r>
            <a:r>
              <a:rPr b="0" lang="nl-NL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hekeldicht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(bijv. Huygens,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Costelick mal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(1622) en Vondel,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Roskam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(1630))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Paradoxale lofrede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: Erasmus,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Lof der Zotheid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(1512), Jeremias De Decker,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Lof der geldsucht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(1668)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Bij uitbreiding wordt de term satire ook wel gebruikt om iedere culturele uiting waarin spottende humor herkenbaar is aan te duiden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967E4789-65A2-4F22-B887-4D28CA9F65CC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11787120" y="204480"/>
            <a:ext cx="4791240" cy="31910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Burleske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1200600" y="1800000"/>
            <a:ext cx="1128744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Literaire genre, ontstaan in Italië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Spotten met de ‘hoge’ cultuur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Platvloers maar óók geleerd (beetje studentikoos)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Nadruk ligt op het spel (ironische toon)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Veel talige (verbale) humor en parodie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Tijdelijke mode, vooral gevonden tussen 1670 en 1720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Ook te koppelen aan het libertinisme </a:t>
            </a:r>
            <a:r>
              <a:rPr b="0" lang="nl-NL" sz="28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vrijzinnige omgang met seks en geloof (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De doorluchtige daden van Jan Stront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Voorbeelden: W.G. van Focquenbroch, Aernout van Overbeke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F60EC9CD-622A-4A6D-9367-37DF2FE444C0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12585960" y="1260360"/>
            <a:ext cx="4333680" cy="71434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Kluchtboeken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200600" y="1800000"/>
            <a:ext cx="1096164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Verzamelingen van korte, komisch bedoelde prozaverhalen (met een pointe)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Door heel Europa bekend (Engels: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jestbook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 Duits: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Schwankbuch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, Frans: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livre de propos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Beginnen te verschijnen in de vijftiende eeuw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Grote bloei in de Republiek in het derde kwart van de zeventiende eeuw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Sterke connectie met de orale traditie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Verspreiding vertelstof via rondreizende monniken en schrijvers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Nadrukkelijk bedoeld om voor te lezen/dragen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Genre nauw verwant aan de mop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E68FCAF2-BF31-470E-B527-5B5CD06B0EAF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12052800" y="720720"/>
            <a:ext cx="4590720" cy="77529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Humor in de schilderkunst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B0957691-4F2F-4689-A042-248039E6578A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36" name="Picture 2" descr=""/>
          <p:cNvPicPr/>
          <p:nvPr/>
        </p:nvPicPr>
        <p:blipFill>
          <a:blip r:embed="rId1"/>
          <a:stretch/>
        </p:blipFill>
        <p:spPr>
          <a:xfrm>
            <a:off x="1200960" y="1800360"/>
            <a:ext cx="3885840" cy="4876560"/>
          </a:xfrm>
          <a:prstGeom prst="rect">
            <a:avLst/>
          </a:prstGeom>
          <a:ln>
            <a:noFill/>
          </a:ln>
        </p:spPr>
      </p:pic>
      <p:pic>
        <p:nvPicPr>
          <p:cNvPr id="137" name="Picture 4" descr=""/>
          <p:cNvPicPr/>
          <p:nvPr/>
        </p:nvPicPr>
        <p:blipFill>
          <a:blip r:embed="rId2"/>
          <a:stretch/>
        </p:blipFill>
        <p:spPr>
          <a:xfrm>
            <a:off x="5398200" y="1800360"/>
            <a:ext cx="6286320" cy="2904840"/>
          </a:xfrm>
          <a:prstGeom prst="rect">
            <a:avLst/>
          </a:prstGeom>
          <a:ln>
            <a:noFill/>
          </a:ln>
        </p:spPr>
      </p:pic>
      <p:pic>
        <p:nvPicPr>
          <p:cNvPr id="138" name="Picture 6" descr=""/>
          <p:cNvPicPr/>
          <p:nvPr/>
        </p:nvPicPr>
        <p:blipFill>
          <a:blip r:embed="rId3"/>
          <a:stretch/>
        </p:blipFill>
        <p:spPr>
          <a:xfrm>
            <a:off x="5397840" y="4802760"/>
            <a:ext cx="4672800" cy="3814920"/>
          </a:xfrm>
          <a:prstGeom prst="rect">
            <a:avLst/>
          </a:prstGeom>
          <a:ln>
            <a:noFill/>
          </a:ln>
        </p:spPr>
      </p:pic>
      <p:pic>
        <p:nvPicPr>
          <p:cNvPr id="139" name="Picture 8" descr=""/>
          <p:cNvPicPr/>
          <p:nvPr/>
        </p:nvPicPr>
        <p:blipFill>
          <a:blip r:embed="rId4"/>
          <a:stretch/>
        </p:blipFill>
        <p:spPr>
          <a:xfrm>
            <a:off x="10509480" y="4783680"/>
            <a:ext cx="5798880" cy="3833640"/>
          </a:xfrm>
          <a:prstGeom prst="rect">
            <a:avLst/>
          </a:prstGeom>
          <a:ln>
            <a:noFill/>
          </a:ln>
        </p:spPr>
      </p:pic>
      <p:pic>
        <p:nvPicPr>
          <p:cNvPr id="140" name="Picture 10" descr=""/>
          <p:cNvPicPr/>
          <p:nvPr/>
        </p:nvPicPr>
        <p:blipFill>
          <a:blip r:embed="rId5"/>
          <a:stretch/>
        </p:blipFill>
        <p:spPr>
          <a:xfrm>
            <a:off x="1200960" y="6776640"/>
            <a:ext cx="3272760" cy="1841040"/>
          </a:xfrm>
          <a:prstGeom prst="rect">
            <a:avLst/>
          </a:prstGeom>
          <a:ln>
            <a:noFill/>
          </a:ln>
        </p:spPr>
      </p:pic>
      <p:pic>
        <p:nvPicPr>
          <p:cNvPr id="141" name="Picture 12" descr=""/>
          <p:cNvPicPr/>
          <p:nvPr/>
        </p:nvPicPr>
        <p:blipFill>
          <a:blip r:embed="rId6"/>
          <a:stretch/>
        </p:blipFill>
        <p:spPr>
          <a:xfrm>
            <a:off x="13824720" y="1800360"/>
            <a:ext cx="2483640" cy="29048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Functies van humor en lachen in de 16</a:t>
            </a:r>
            <a:r>
              <a:rPr b="1" lang="nl-NL" sz="3200" spc="-1" strike="noStrike" baseline="30000">
                <a:solidFill>
                  <a:srgbClr val="be2e1a"/>
                </a:solidFill>
                <a:latin typeface="Calibri"/>
              </a:rPr>
              <a:t>e</a:t>
            </a: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/17</a:t>
            </a:r>
            <a:r>
              <a:rPr b="1" lang="nl-NL" sz="3200" spc="-1" strike="noStrike" baseline="30000">
                <a:solidFill>
                  <a:srgbClr val="be2e1a"/>
                </a:solidFill>
                <a:latin typeface="Calibri"/>
              </a:rPr>
              <a:t>e</a:t>
            </a: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 eeuw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Functie 1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: Gezondheid – humeurenleer en therapeutische werking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Functie 2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: Sociale omgang – scherpzinnigheid en wellevendheid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Functie 3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: Opvoeding – morele lessen en zinnen scherpen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 u="sng">
                <a:solidFill>
                  <a:srgbClr val="000000"/>
                </a:solidFill>
                <a:uFillTx/>
                <a:latin typeface="Calibri"/>
              </a:rPr>
              <a:t>Functie 4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: Bindmiddel en splijtzwam – saamhorigheid creëren en aanvallen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F9EDD4C6-5F9F-4664-AB55-BC4C1A2706F7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Waarom humor nooit onschuldig is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Grappig ≠ onbelangrijk of onschuldig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Humor ook verwant aan agressie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Humor als per definitie dubbelzinnig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Politieke implicaties van humor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Mensen uitsluiten of beledigen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Heersende macht bevragen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De kracht van humor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Effectief retorisch middel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Sterk verbonden is met sociale machtsverhoudingen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84AB4469-60BE-4140-AE58-6E408573F06A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Politiek implicaties van humor: de casus van de moffenkluchten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9043EF46-5CEA-465B-9FE8-806687081A96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50" name="Tijdelijke aanduiding voor inhoud 6" descr=""/>
          <p:cNvPicPr/>
          <p:nvPr/>
        </p:nvPicPr>
        <p:blipFill>
          <a:blip r:embed="rId1"/>
          <a:stretch/>
        </p:blipFill>
        <p:spPr>
          <a:xfrm>
            <a:off x="833400" y="2197080"/>
            <a:ext cx="3724200" cy="4993200"/>
          </a:xfrm>
          <a:prstGeom prst="rect">
            <a:avLst/>
          </a:prstGeom>
          <a:ln>
            <a:noFill/>
          </a:ln>
        </p:spPr>
      </p:pic>
      <p:pic>
        <p:nvPicPr>
          <p:cNvPr id="151" name="Picture 3" descr=""/>
          <p:cNvPicPr/>
          <p:nvPr/>
        </p:nvPicPr>
        <p:blipFill>
          <a:blip r:embed="rId2"/>
          <a:stretch/>
        </p:blipFill>
        <p:spPr>
          <a:xfrm>
            <a:off x="4802400" y="2197080"/>
            <a:ext cx="3764880" cy="4993200"/>
          </a:xfrm>
          <a:prstGeom prst="rect">
            <a:avLst/>
          </a:prstGeom>
          <a:ln w="9360">
            <a:noFill/>
          </a:ln>
        </p:spPr>
      </p:pic>
      <p:pic>
        <p:nvPicPr>
          <p:cNvPr id="152" name="Picture 2" descr=""/>
          <p:cNvPicPr/>
          <p:nvPr/>
        </p:nvPicPr>
        <p:blipFill>
          <a:blip r:embed="rId3"/>
          <a:stretch/>
        </p:blipFill>
        <p:spPr>
          <a:xfrm>
            <a:off x="8856360" y="2197080"/>
            <a:ext cx="3667680" cy="4993200"/>
          </a:xfrm>
          <a:prstGeom prst="rect">
            <a:avLst/>
          </a:prstGeom>
          <a:ln w="9360">
            <a:noFill/>
          </a:ln>
        </p:spPr>
      </p:pic>
      <p:pic>
        <p:nvPicPr>
          <p:cNvPr id="153" name="Picture 3" descr=""/>
          <p:cNvPicPr/>
          <p:nvPr/>
        </p:nvPicPr>
        <p:blipFill>
          <a:blip r:embed="rId4"/>
          <a:stretch/>
        </p:blipFill>
        <p:spPr>
          <a:xfrm>
            <a:off x="12967200" y="1933920"/>
            <a:ext cx="3715560" cy="5159520"/>
          </a:xfrm>
          <a:prstGeom prst="rect">
            <a:avLst/>
          </a:prstGeom>
          <a:ln w="9360">
            <a:noFill/>
          </a:ln>
        </p:spPr>
      </p:pic>
    </p:spTree>
  </p:cSld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Politiek implicaties van humor: de casus van de moffenkluchten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In- en uitsluiting: de mof als ultieme Ander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Disciplinering: de mof als klein kind dat gecorrigeerd moet worden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0FA88191-5807-4048-A873-4B8015E2B546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57" name="Tijdelijke aanduiding voor inhoud 6" descr=""/>
          <p:cNvPicPr/>
          <p:nvPr/>
        </p:nvPicPr>
        <p:blipFill>
          <a:blip r:embed="rId1"/>
          <a:stretch/>
        </p:blipFill>
        <p:spPr>
          <a:xfrm>
            <a:off x="1258560" y="4042440"/>
            <a:ext cx="3724200" cy="4993200"/>
          </a:xfrm>
          <a:prstGeom prst="rect">
            <a:avLst/>
          </a:prstGeom>
          <a:ln>
            <a:noFill/>
          </a:ln>
        </p:spPr>
      </p:pic>
      <p:pic>
        <p:nvPicPr>
          <p:cNvPr id="158" name="Picture 3" descr=""/>
          <p:cNvPicPr/>
          <p:nvPr/>
        </p:nvPicPr>
        <p:blipFill>
          <a:blip r:embed="rId2"/>
          <a:stretch/>
        </p:blipFill>
        <p:spPr>
          <a:xfrm>
            <a:off x="5816520" y="4042440"/>
            <a:ext cx="3595680" cy="499320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2" descr=""/>
          <p:cNvPicPr/>
          <p:nvPr/>
        </p:nvPicPr>
        <p:blipFill>
          <a:blip r:embed="rId3"/>
          <a:stretch/>
        </p:blipFill>
        <p:spPr>
          <a:xfrm>
            <a:off x="14049720" y="1584000"/>
            <a:ext cx="2328120" cy="34887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Humor en identiteit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1200600" y="1800000"/>
            <a:ext cx="957132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(Gevoel voor) humor als deel nationale/regionale/persoonlijke identiteit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Humor als middel om identiteit uit te drukken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EC2662BF-9FB7-46FA-A237-B8B9EE2C555F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11333880" y="2833920"/>
            <a:ext cx="5188320" cy="2918160"/>
          </a:xfrm>
          <a:prstGeom prst="rect">
            <a:avLst/>
          </a:prstGeom>
          <a:ln>
            <a:noFill/>
          </a:ln>
        </p:spPr>
      </p:pic>
      <p:pic>
        <p:nvPicPr>
          <p:cNvPr id="93" name="Picture 4" descr=""/>
          <p:cNvPicPr/>
          <p:nvPr/>
        </p:nvPicPr>
        <p:blipFill>
          <a:blip r:embed="rId2"/>
          <a:stretch/>
        </p:blipFill>
        <p:spPr>
          <a:xfrm>
            <a:off x="11939040" y="6077880"/>
            <a:ext cx="3227760" cy="2421360"/>
          </a:xfrm>
          <a:prstGeom prst="rect">
            <a:avLst/>
          </a:prstGeom>
          <a:ln>
            <a:noFill/>
          </a:ln>
        </p:spPr>
      </p:pic>
      <p:pic>
        <p:nvPicPr>
          <p:cNvPr id="94" name="Picture 2" descr=""/>
          <p:cNvPicPr/>
          <p:nvPr/>
        </p:nvPicPr>
        <p:blipFill>
          <a:blip r:embed="rId3"/>
          <a:stretch/>
        </p:blipFill>
        <p:spPr>
          <a:xfrm>
            <a:off x="2897640" y="4221360"/>
            <a:ext cx="2796120" cy="4023360"/>
          </a:xfrm>
          <a:prstGeom prst="rect">
            <a:avLst/>
          </a:prstGeom>
          <a:ln>
            <a:noFill/>
          </a:ln>
        </p:spPr>
      </p:pic>
      <p:pic>
        <p:nvPicPr>
          <p:cNvPr id="95" name="Picture 6" descr=""/>
          <p:cNvPicPr/>
          <p:nvPr/>
        </p:nvPicPr>
        <p:blipFill>
          <a:blip r:embed="rId4"/>
          <a:stretch/>
        </p:blipFill>
        <p:spPr>
          <a:xfrm>
            <a:off x="11708640" y="175320"/>
            <a:ext cx="4438440" cy="24951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Humor als verschijnsel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Allerlei definities/theorieën in omloop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Jonge term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In de 16</a:t>
            </a:r>
            <a:r>
              <a:rPr b="0" lang="nl-NL" sz="28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/17</a:t>
            </a:r>
            <a:r>
              <a:rPr b="0" lang="nl-NL" sz="28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eeuw: boertig, kluchtig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Onze definitie: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parapluterm voor alles wat tot doel  heeft de lachlust op te wekken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BF845EB9-56B6-4134-97F1-2AD7173D8F72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Humoronderzoek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International Society for Humor Studies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Interdisciplinair veld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Psychologen en taalkundigen zijn dominant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Humoronderzoek binnen de cultuur- en literatuurgeschiedenis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Johan Verberckmoes,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Schertsen, schimpen en schateren. Geschiedenis van het lachen in de Zuidelijke Nederlanden, zestiende en zeventiende eeuw 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(Nijmegen 1998).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Rudolf Dekker,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Lachen in de Gouden Eeuw. Een geschiedenis van de Nederlandse humor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(Amsterdam 1997).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René van Stipriaan,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Leugens en vermaak. Boccaccio’s novellen in de kluchtcultuur van de Nederlandse renaissance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(Amsterdam 1996).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485F5354-D307-4FE6-AE41-E8EC2AC3F2F7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13327560" y="936720"/>
            <a:ext cx="2498760" cy="371124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In de rest van dit college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Komische genres in de 16</a:t>
            </a:r>
            <a:r>
              <a:rPr b="0" lang="nl-NL" sz="28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/17</a:t>
            </a:r>
            <a:r>
              <a:rPr b="0" lang="nl-NL" sz="28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eeuw (4b)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Functies van humor en lachen in de 16</a:t>
            </a:r>
            <a:r>
              <a:rPr b="0" lang="nl-NL" sz="28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/17</a:t>
            </a:r>
            <a:r>
              <a:rPr b="0" lang="nl-NL" sz="2800" spc="-1" strike="noStrike" baseline="30000">
                <a:solidFill>
                  <a:srgbClr val="000000"/>
                </a:solidFill>
                <a:latin typeface="Calibri"/>
              </a:rPr>
              <a:t>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eeuw (4c)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Waarom humor nooit onschuldig is (4d)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C1C5CF0C-C4E7-4D80-B9F0-F016C687C0FB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Humor (historisch) duiden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Humor is tegelijk universeel en (sterk) tijd- en plaatsgebonden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Nu en toen: alomtegenwoordigheid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versus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dynamiek van viering en verzet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Humor als een ‘aesthetic’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F9BB8838-B35E-4411-9A08-2FDD224CAA65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Komische genres in de zeventiende eeuw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Komisch toneel: komedie en klucht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Satire: hekeldicht en paradoxale lofrede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Burleske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Kluchtboeken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Schilderkunst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5801948A-C1DF-4F8A-9D55-AD8640F17615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Komisch toneel: komedie en klucht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Komedie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Ook wel: blijspel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Avondvullend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Wortels in de klassieke oudheid (Aristophanes, Plautus, Terentius)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Voorbeelden: 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Warenar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(1617) van Hooft en Coster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Spaanschen Brabander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(1618) van Bredero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Trijntje Cornelis 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(1653) van Huygens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7891EC66-D081-4E0D-90A1-92DD01EBF034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Picture 5" descr=""/>
          <p:cNvPicPr/>
          <p:nvPr/>
        </p:nvPicPr>
        <p:blipFill>
          <a:blip r:embed="rId1"/>
          <a:stretch/>
        </p:blipFill>
        <p:spPr>
          <a:xfrm>
            <a:off x="11310840" y="4830480"/>
            <a:ext cx="5288040" cy="3518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200960" y="720720"/>
            <a:ext cx="14888880" cy="107928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</a:pPr>
            <a:r>
              <a:rPr b="1" lang="nl-NL" sz="3200" spc="-1" strike="noStrike">
                <a:solidFill>
                  <a:srgbClr val="be2e1a"/>
                </a:solidFill>
                <a:latin typeface="Calibri"/>
              </a:rPr>
              <a:t>Komisch toneel: komedie en klucht</a:t>
            </a:r>
            <a:endParaRPr b="0" lang="nl-NL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200600" y="1800000"/>
            <a:ext cx="14888880" cy="7019640"/>
          </a:xfrm>
          <a:prstGeom prst="rect">
            <a:avLst/>
          </a:prstGeom>
          <a:noFill/>
          <a:ln>
            <a:noFill/>
          </a:ln>
        </p:spPr>
        <p:txBody>
          <a:bodyPr lIns="36000" rIns="36000" tIns="36000" bIns="36000"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Klucht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Níet avondvullend (bedoeld als ‘toetje’ na een tragedie)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Wortels in de middeleeuwen (sotternieën)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Draait om </a:t>
            </a:r>
            <a:r>
              <a:rPr b="1" lang="nl-NL" sz="2800" spc="-1" strike="noStrike">
                <a:solidFill>
                  <a:srgbClr val="000000"/>
                </a:solidFill>
                <a:latin typeface="Calibri"/>
              </a:rPr>
              <a:t>amplificeren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: eenvoudig gegeven (mop, anekdote) uitwerken tot een verhaal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Terugkerende elementen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Omkering van man-vrouwverhoudingen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Bedrog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marL="609840" indent="-609480">
              <a:lnSpc>
                <a:spcPct val="10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Voorbeelden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Klucht van de koe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(1612)en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Klucht van de molenaar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(1613) van Bredero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  <a:p>
            <a:pPr lvl="1" marL="1062720" indent="-457200">
              <a:lnSpc>
                <a:spcPct val="90000"/>
              </a:lnSpc>
              <a:spcBef>
                <a:spcPts val="2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Lichte Klaartje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(1645) en </a:t>
            </a:r>
            <a:r>
              <a:rPr b="0" i="1" lang="nl-NL" sz="2800" spc="-1" strike="noStrike">
                <a:solidFill>
                  <a:srgbClr val="000000"/>
                </a:solidFill>
                <a:latin typeface="Calibri"/>
              </a:rPr>
              <a:t>Beroyde Student</a:t>
            </a:r>
            <a:r>
              <a:rPr b="0" lang="nl-NL" sz="2800" spc="-1" strike="noStrike">
                <a:solidFill>
                  <a:srgbClr val="000000"/>
                </a:solidFill>
                <a:latin typeface="Calibri"/>
              </a:rPr>
              <a:t> (1645) van Jillis Noozeman</a:t>
            </a:r>
            <a:endParaRPr b="0" lang="nl-N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Shape 3"/>
          <p:cNvSpPr txBox="1"/>
          <p:nvPr/>
        </p:nvSpPr>
        <p:spPr>
          <a:xfrm>
            <a:off x="5398200" y="9172440"/>
            <a:ext cx="836280" cy="518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fld id="{ECE806D5-E15F-49BB-8EEA-142E635BA3EC}" type="slidenum">
              <a:rPr b="0" lang="en-US" sz="1400" spc="-1" strike="noStrike">
                <a:solidFill>
                  <a:srgbClr val="ffffff"/>
                </a:solidFill>
                <a:latin typeface="Calibri"/>
                <a:ea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20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Picture 7" descr=""/>
          <p:cNvPicPr/>
          <p:nvPr/>
        </p:nvPicPr>
        <p:blipFill>
          <a:blip r:embed="rId1"/>
          <a:stretch/>
        </p:blipFill>
        <p:spPr>
          <a:xfrm>
            <a:off x="11681640" y="160200"/>
            <a:ext cx="5130360" cy="34135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RU_PPT_NL_Algemeen</Template>
  <TotalTime>1775</TotalTime>
  <Application>Collabora_Office/6.0.10.29$Linux_X86_64 LibreOffice_project/e923ef390a622e9d302d0721976e77b653992e90</Application>
  <Words>809</Words>
  <Paragraphs>139</Paragraphs>
  <Company>Radboud Universiteit Nijmegen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2017-03-20T07:59:42Z</dcterms:created>
  <dc:creator>Kramer, I.J. (Ilja)</dc:creator>
  <dc:description/>
  <dc:language>en-US</dc:language>
  <cp:lastModifiedBy>Ivo Nieuwenhuis</cp:lastModifiedBy>
  <cp:lastPrinted>2019-04-08T07:17:49Z</cp:lastPrinted>
  <dcterms:modified xsi:type="dcterms:W3CDTF">2020-05-18T15:30:59Z</dcterms:modified>
  <cp:revision>113</cp:revision>
  <dc:subject/>
  <dc:title>PowerPoint-presentatie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Radboud Universiteit Nijmegen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Aangepast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17</vt:i4>
  </property>
</Properties>
</file>