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1" r:id="rId1"/>
    <p:sldMasterId id="2147483721" r:id="rId2"/>
  </p:sldMasterIdLst>
  <p:notesMasterIdLst>
    <p:notesMasterId r:id="rId20"/>
  </p:notesMasterIdLst>
  <p:handoutMasterIdLst>
    <p:handoutMasterId r:id="rId21"/>
  </p:handoutMasterIdLst>
  <p:sldIdLst>
    <p:sldId id="403" r:id="rId3"/>
    <p:sldId id="406" r:id="rId4"/>
    <p:sldId id="407" r:id="rId5"/>
    <p:sldId id="408" r:id="rId6"/>
    <p:sldId id="426" r:id="rId7"/>
    <p:sldId id="427" r:id="rId8"/>
    <p:sldId id="409" r:id="rId9"/>
    <p:sldId id="410" r:id="rId10"/>
    <p:sldId id="428" r:id="rId11"/>
    <p:sldId id="429" r:id="rId12"/>
    <p:sldId id="430" r:id="rId13"/>
    <p:sldId id="431" r:id="rId14"/>
    <p:sldId id="432" r:id="rId15"/>
    <p:sldId id="433" r:id="rId16"/>
    <p:sldId id="434" r:id="rId17"/>
    <p:sldId id="435" r:id="rId18"/>
    <p:sldId id="436" r:id="rId19"/>
  </p:sldIdLst>
  <p:sldSz cx="17348200" cy="9756775"/>
  <p:notesSz cx="6797675" cy="9926638"/>
  <p:defaultTextStyle>
    <a:defPPr>
      <a:defRPr lang="nl-NL"/>
    </a:defPPr>
    <a:lvl1pPr algn="l" defTabSz="649288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649288" indent="-192088" algn="l" defTabSz="649288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1300163" indent="-385763" algn="l" defTabSz="649288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949450" indent="-577850" algn="l" defTabSz="649288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2600325" indent="-771525" algn="l" defTabSz="649288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3" userDrawn="1">
          <p15:clr>
            <a:srgbClr val="A4A3A4"/>
          </p15:clr>
        </p15:guide>
        <p15:guide id="2" pos="54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2922"/>
    <a:srgbClr val="BE2E1A"/>
    <a:srgbClr val="BF2E1B"/>
    <a:srgbClr val="B72E1B"/>
    <a:srgbClr val="B3011B"/>
    <a:srgbClr val="A8011B"/>
    <a:srgbClr val="00332B"/>
    <a:srgbClr val="E8CD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77" autoAdjust="0"/>
    <p:restoredTop sz="94884" autoAdjust="0"/>
  </p:normalViewPr>
  <p:slideViewPr>
    <p:cSldViewPr snapToGrid="0" snapToObjects="1">
      <p:cViewPr varScale="1">
        <p:scale>
          <a:sx n="77" d="100"/>
          <a:sy n="77" d="100"/>
        </p:scale>
        <p:origin x="1152" y="96"/>
      </p:cViewPr>
      <p:guideLst>
        <p:guide orient="horz" pos="3073"/>
        <p:guide pos="54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2" d="100"/>
          <a:sy n="162" d="100"/>
        </p:scale>
        <p:origin x="6544" y="20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65027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l-NL"/>
              <a:t>Koptekst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17A39E9D-B438-D94D-AF2A-93757548558C}" type="datetime1">
              <a:rPr lang="nl-NL" altLang="nl-NL"/>
              <a:pPr/>
              <a:t>13-4-2020</a:t>
            </a:fld>
            <a:endParaRPr lang="nl-NL" alt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65027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18A9EAD0-9E80-4D48-BD70-0B8751B7105E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16391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65027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l-NL"/>
              <a:t>Koptekst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3AA95554-0BC3-EC48-BCE0-DB850053191D}" type="datetime1">
              <a:rPr lang="nl-NL" altLang="nl-NL"/>
              <a:pPr/>
              <a:t>13-4-2020</a:t>
            </a:fld>
            <a:endParaRPr lang="nl-NL" alt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65027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99F9E045-9CC3-1D4F-BC0B-726384831F8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77474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649288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9288" algn="l" defTabSz="649288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0163" algn="l" defTabSz="649288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49450" algn="l" defTabSz="649288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00325" algn="l" defTabSz="649288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51378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01653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51929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02204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1200732" y="1799999"/>
            <a:ext cx="14889083" cy="7020000"/>
          </a:xfrm>
        </p:spPr>
        <p:txBody>
          <a:bodyPr>
            <a:normAutofit/>
          </a:bodyPr>
          <a:lstStyle>
            <a:lvl1pPr marL="609951" indent="-609951">
              <a:buFont typeface="Arial" charset="0"/>
              <a:buChar char="•"/>
              <a:defRPr/>
            </a:lvl1pPr>
            <a:lvl2pPr marL="1062611" indent="-457463">
              <a:buFont typeface="Arial" charset="0"/>
              <a:buChar char="•"/>
              <a:defRPr/>
            </a:lvl2pPr>
            <a:lvl3pPr marL="1677364" indent="-457463">
              <a:buFont typeface="Helvetica" charset="0"/>
              <a:buChar char="−"/>
              <a:defRPr/>
            </a:lvl3pPr>
            <a:lvl4pPr marL="2206268" indent="-381219">
              <a:buFont typeface="Helvetica" charset="0"/>
              <a:buChar char="−"/>
              <a:defRPr/>
            </a:lvl4pPr>
            <a:lvl5pPr marL="2821021" indent="-381219">
              <a:buFont typeface="Helvetica" charset="0"/>
              <a:buChar char="−"/>
              <a:defRPr/>
            </a:lvl5pPr>
          </a:lstStyle>
          <a:p>
            <a:pPr lvl="0"/>
            <a:r>
              <a:rPr lang="nl-NL" altLang="nl-NL"/>
              <a:t>Tekststijl van het model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  <a:endParaRPr lang="nl-NL" alt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9510068-CF9F-1546-A962-438E155E6626}" type="slidenum">
              <a:rPr lang="nl-NL" altLang="nl-NL"/>
              <a:pPr/>
              <a:t>‹nr.›</a:t>
            </a:fld>
            <a:endParaRPr lang="nl-NL" alt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DABF947-B0CC-47BF-A3B6-3C49EE69820F}" type="datetime1">
              <a:rPr lang="nl-NL" altLang="nl-NL" smtClean="0"/>
              <a:t>13-4-2020</a:t>
            </a:fld>
            <a:endParaRPr lang="nl-NL" altLang="nl-NL"/>
          </a:p>
        </p:txBody>
      </p:sp>
      <p:pic>
        <p:nvPicPr>
          <p:cNvPr id="9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725420" y="9147199"/>
            <a:ext cx="2364395" cy="50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Rechte verbindingslijn 9"/>
          <p:cNvCxnSpPr/>
          <p:nvPr userDrawn="1"/>
        </p:nvCxnSpPr>
        <p:spPr>
          <a:xfrm>
            <a:off x="1200884" y="8980714"/>
            <a:ext cx="14889249" cy="0"/>
          </a:xfrm>
          <a:prstGeom prst="line">
            <a:avLst/>
          </a:prstGeom>
          <a:ln w="19050">
            <a:solidFill>
              <a:srgbClr val="BE2E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1200732" y="1799999"/>
            <a:ext cx="14889083" cy="7020000"/>
          </a:xfrm>
        </p:spPr>
        <p:txBody>
          <a:bodyPr>
            <a:normAutofit/>
          </a:bodyPr>
          <a:lstStyle>
            <a:lvl1pPr marL="609951" indent="-609951">
              <a:buFont typeface="Arial" charset="0"/>
              <a:buChar char="•"/>
              <a:defRPr baseline="0"/>
            </a:lvl1pPr>
            <a:lvl2pPr marL="1062611" indent="-457463">
              <a:buFont typeface="Arial" charset="0"/>
              <a:buChar char="•"/>
              <a:defRPr/>
            </a:lvl2pPr>
            <a:lvl3pPr marL="1677364" indent="-457463">
              <a:buFont typeface="Helvetica" charset="0"/>
              <a:buChar char="−"/>
              <a:defRPr/>
            </a:lvl3pPr>
            <a:lvl4pPr marL="2206268" indent="-381219">
              <a:buFont typeface="Helvetica" charset="0"/>
              <a:buChar char="−"/>
              <a:defRPr/>
            </a:lvl4pPr>
            <a:lvl5pPr marL="2821021" indent="-381219">
              <a:buFont typeface="Helvetica" charset="0"/>
              <a:buChar char="−"/>
              <a:defRPr/>
            </a:lvl5pPr>
          </a:lstStyle>
          <a:p>
            <a:pPr lvl="0"/>
            <a:r>
              <a:rPr lang="nl-NL" altLang="nl-NL"/>
              <a:t>Tekststijl van het model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  <a:endParaRPr lang="nl-NL" alt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510068-CF9F-1546-A962-438E155E6626}" type="slidenum">
              <a:rPr lang="nl-NL" altLang="nl-NL" smtClean="0"/>
              <a:pPr/>
              <a:t>‹nr.›</a:t>
            </a:fld>
            <a:endParaRPr lang="nl-NL" alt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432954-90DD-4069-B44A-044A75F38093}" type="datetime1">
              <a:rPr lang="nl-NL" altLang="nl-NL" smtClean="0"/>
              <a:t>13-4-2020</a:t>
            </a:fld>
            <a:endParaRPr lang="nl-NL" altLang="nl-NL" dirty="0"/>
          </a:p>
        </p:txBody>
      </p:sp>
      <p:pic>
        <p:nvPicPr>
          <p:cNvPr id="10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29499" y="9147199"/>
            <a:ext cx="2360316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5398072" y="9172347"/>
            <a:ext cx="836593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A504CAB-574E-5F4F-9159-E27A716A9038}" type="slidenum">
              <a:rPr lang="nl-NL" altLang="nl-NL"/>
              <a:pPr/>
              <a:t>‹nr.›</a:t>
            </a:fld>
            <a:endParaRPr lang="nl-NL" alt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6353270" y="9172347"/>
            <a:ext cx="3376460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2"/>
          </p:nvPr>
        </p:nvSpPr>
        <p:spPr>
          <a:xfrm>
            <a:off x="9846006" y="9172347"/>
            <a:ext cx="1230535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3502106-1593-400D-8918-AEF199D8F88D}" type="datetime1">
              <a:rPr lang="nl-NL" altLang="nl-NL" smtClean="0"/>
              <a:t>13-4-2020</a:t>
            </a:fld>
            <a:endParaRPr lang="nl-NL" altLang="nl-NL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200884" y="3318318"/>
            <a:ext cx="14889249" cy="508545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endParaRPr lang="nl-NL" dirty="0"/>
          </a:p>
        </p:txBody>
      </p:sp>
      <p:pic>
        <p:nvPicPr>
          <p:cNvPr id="11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25738" y="9147199"/>
            <a:ext cx="2364395" cy="50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Rechte verbindingslijn 11"/>
          <p:cNvCxnSpPr/>
          <p:nvPr userDrawn="1"/>
        </p:nvCxnSpPr>
        <p:spPr>
          <a:xfrm>
            <a:off x="1200884" y="8980714"/>
            <a:ext cx="14889249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inhoud 2"/>
          <p:cNvSpPr>
            <a:spLocks noGrp="1"/>
          </p:cNvSpPr>
          <p:nvPr>
            <p:ph sz="half" idx="13"/>
          </p:nvPr>
        </p:nvSpPr>
        <p:spPr>
          <a:xfrm>
            <a:off x="1200884" y="2157048"/>
            <a:ext cx="14889249" cy="97301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423367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5398072" y="9172347"/>
            <a:ext cx="836593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A504CAB-574E-5F4F-9159-E27A716A9038}" type="slidenum">
              <a:rPr lang="nl-NL" altLang="nl-NL"/>
              <a:pPr/>
              <a:t>‹nr.›</a:t>
            </a:fld>
            <a:endParaRPr lang="nl-NL" alt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6353270" y="9172347"/>
            <a:ext cx="3376460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2"/>
          </p:nvPr>
        </p:nvSpPr>
        <p:spPr>
          <a:xfrm>
            <a:off x="9846006" y="9172347"/>
            <a:ext cx="1230535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711530B-252B-4E00-9503-644332516F5E}" type="datetime1">
              <a:rPr lang="nl-NL" altLang="nl-NL" smtClean="0"/>
              <a:t>13-4-2020</a:t>
            </a:fld>
            <a:endParaRPr lang="nl-NL" altLang="nl-NL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200884" y="2157047"/>
            <a:ext cx="14889249" cy="6224953"/>
          </a:xfrm>
        </p:spPr>
        <p:txBody>
          <a:bodyPr/>
          <a:lstStyle>
            <a:lvl1pPr algn="l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endParaRPr lang="nl-NL" dirty="0"/>
          </a:p>
        </p:txBody>
      </p:sp>
      <p:pic>
        <p:nvPicPr>
          <p:cNvPr id="11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25738" y="9147199"/>
            <a:ext cx="2364395" cy="50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Rechte verbindingslijn 11"/>
          <p:cNvCxnSpPr/>
          <p:nvPr userDrawn="1"/>
        </p:nvCxnSpPr>
        <p:spPr>
          <a:xfrm>
            <a:off x="1200884" y="8980714"/>
            <a:ext cx="14889249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3093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200884" y="720725"/>
            <a:ext cx="14889249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200884" y="1800224"/>
            <a:ext cx="14889249" cy="70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Klik om de tekststijl van het model te bewerken</a:t>
            </a:r>
          </a:p>
          <a:p>
            <a:pPr lvl="1"/>
            <a:r>
              <a:rPr lang="nl-NL" altLang="nl-NL" dirty="0"/>
              <a:t>Tweede niveau</a:t>
            </a:r>
          </a:p>
          <a:p>
            <a:pPr lvl="2"/>
            <a:r>
              <a:rPr lang="nl-NL" altLang="nl-NL" dirty="0"/>
              <a:t>Derde niveau</a:t>
            </a:r>
          </a:p>
          <a:p>
            <a:pPr lvl="3"/>
            <a:r>
              <a:rPr lang="nl-NL" altLang="nl-NL" dirty="0"/>
              <a:t>Vierde niveau</a:t>
            </a:r>
          </a:p>
          <a:p>
            <a:pPr lvl="4"/>
            <a:r>
              <a:rPr lang="nl-NL" altLang="nl-NL" dirty="0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398072" y="9172347"/>
            <a:ext cx="836593" cy="51911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132E2AD1-83D9-DF41-A9AF-2F9595B23F20}" type="slidenum">
              <a:rPr lang="nl-NL" altLang="nl-NL" smtClean="0"/>
              <a:pPr/>
              <a:t>‹nr.›</a:t>
            </a:fld>
            <a:endParaRPr lang="nl-NL" alt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3269" y="9172347"/>
            <a:ext cx="3376460" cy="519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6753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846006" y="9172347"/>
            <a:ext cx="1230535" cy="51911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Calibri" charset="0"/>
              </a:defRPr>
            </a:lvl1pPr>
          </a:lstStyle>
          <a:p>
            <a:fld id="{A53F5B09-B8EE-4D64-84F4-A017BA8DC10D}" type="datetime1">
              <a:rPr lang="nl-NL" altLang="nl-NL" smtClean="0"/>
              <a:t>13-4-2020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729132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</p:sldLayoutIdLst>
  <p:transition spd="med">
    <p:fade/>
  </p:transition>
  <p:hf hdr="0" ftr="0" dt="0"/>
  <p:txStyles>
    <p:titleStyle>
      <a:lvl1pPr algn="l" defTabSz="866215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BE2E1A"/>
          </a:solidFill>
          <a:latin typeface="+mj-lt"/>
          <a:ea typeface="+mj-ea"/>
          <a:cs typeface="+mj-cs"/>
        </a:defRPr>
      </a:lvl1pPr>
      <a:lvl2pPr algn="l" defTabSz="866215" rtl="0" eaLnBrk="1" fontAlgn="base" hangingPunct="1">
        <a:spcBef>
          <a:spcPct val="0"/>
        </a:spcBef>
        <a:spcAft>
          <a:spcPct val="0"/>
        </a:spcAft>
        <a:defRPr sz="4269" b="1">
          <a:solidFill>
            <a:srgbClr val="BE2E1A"/>
          </a:solidFill>
          <a:latin typeface="Calibri" charset="0"/>
        </a:defRPr>
      </a:lvl2pPr>
      <a:lvl3pPr algn="l" defTabSz="866215" rtl="0" eaLnBrk="1" fontAlgn="base" hangingPunct="1">
        <a:spcBef>
          <a:spcPct val="0"/>
        </a:spcBef>
        <a:spcAft>
          <a:spcPct val="0"/>
        </a:spcAft>
        <a:defRPr sz="4269" b="1">
          <a:solidFill>
            <a:srgbClr val="BE2E1A"/>
          </a:solidFill>
          <a:latin typeface="Calibri" charset="0"/>
        </a:defRPr>
      </a:lvl3pPr>
      <a:lvl4pPr algn="l" defTabSz="866215" rtl="0" eaLnBrk="1" fontAlgn="base" hangingPunct="1">
        <a:spcBef>
          <a:spcPct val="0"/>
        </a:spcBef>
        <a:spcAft>
          <a:spcPct val="0"/>
        </a:spcAft>
        <a:defRPr sz="4269" b="1">
          <a:solidFill>
            <a:srgbClr val="BE2E1A"/>
          </a:solidFill>
          <a:latin typeface="Calibri" charset="0"/>
        </a:defRPr>
      </a:lvl4pPr>
      <a:lvl5pPr algn="l" defTabSz="866215" rtl="0" eaLnBrk="1" fontAlgn="base" hangingPunct="1">
        <a:spcBef>
          <a:spcPct val="0"/>
        </a:spcBef>
        <a:spcAft>
          <a:spcPct val="0"/>
        </a:spcAft>
        <a:defRPr sz="4269" b="1">
          <a:solidFill>
            <a:srgbClr val="BE2E1A"/>
          </a:solidFill>
          <a:latin typeface="Calibri" charset="0"/>
        </a:defRPr>
      </a:lvl5pPr>
      <a:lvl6pPr marL="609951" algn="l" defTabSz="866215" rtl="0" eaLnBrk="1" fontAlgn="base" hangingPunct="1">
        <a:spcBef>
          <a:spcPct val="0"/>
        </a:spcBef>
        <a:spcAft>
          <a:spcPct val="0"/>
        </a:spcAft>
        <a:defRPr sz="4002" b="1">
          <a:solidFill>
            <a:srgbClr val="BE2E1A"/>
          </a:solidFill>
          <a:latin typeface="Arial" charset="0"/>
        </a:defRPr>
      </a:lvl6pPr>
      <a:lvl7pPr marL="1219901" algn="l" defTabSz="866215" rtl="0" eaLnBrk="1" fontAlgn="base" hangingPunct="1">
        <a:spcBef>
          <a:spcPct val="0"/>
        </a:spcBef>
        <a:spcAft>
          <a:spcPct val="0"/>
        </a:spcAft>
        <a:defRPr sz="4002" b="1">
          <a:solidFill>
            <a:srgbClr val="BE2E1A"/>
          </a:solidFill>
          <a:latin typeface="Arial" charset="0"/>
        </a:defRPr>
      </a:lvl7pPr>
      <a:lvl8pPr marL="1829852" algn="l" defTabSz="866215" rtl="0" eaLnBrk="1" fontAlgn="base" hangingPunct="1">
        <a:spcBef>
          <a:spcPct val="0"/>
        </a:spcBef>
        <a:spcAft>
          <a:spcPct val="0"/>
        </a:spcAft>
        <a:defRPr sz="4002" b="1">
          <a:solidFill>
            <a:srgbClr val="BE2E1A"/>
          </a:solidFill>
          <a:latin typeface="Arial" charset="0"/>
        </a:defRPr>
      </a:lvl8pPr>
      <a:lvl9pPr marL="2439802" algn="l" defTabSz="866215" rtl="0" eaLnBrk="1" fontAlgn="base" hangingPunct="1">
        <a:spcBef>
          <a:spcPct val="0"/>
        </a:spcBef>
        <a:spcAft>
          <a:spcPct val="0"/>
        </a:spcAft>
        <a:defRPr sz="4002" b="1">
          <a:solidFill>
            <a:srgbClr val="BE2E1A"/>
          </a:solidFill>
          <a:latin typeface="Arial" charset="0"/>
        </a:defRPr>
      </a:lvl9pPr>
    </p:titleStyle>
    <p:bodyStyle>
      <a:lvl1pPr marL="609951" indent="-609951" algn="l" defTabSz="866215" rtl="0" eaLnBrk="1" fontAlgn="base" hangingPunct="1">
        <a:lnSpc>
          <a:spcPct val="100000"/>
        </a:lnSpc>
        <a:spcBef>
          <a:spcPts val="2001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060" indent="-457463" algn="l" defTabSz="866215" rtl="0" eaLnBrk="1" fontAlgn="base" hangingPunct="1">
        <a:lnSpc>
          <a:spcPct val="90000"/>
        </a:lnSpc>
        <a:spcBef>
          <a:spcPts val="2001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677364" indent="-457463" algn="l" defTabSz="866215" rtl="0" eaLnBrk="1" fontAlgn="base" hangingPunct="1">
        <a:lnSpc>
          <a:spcPct val="90000"/>
        </a:lnSpc>
        <a:spcBef>
          <a:spcPts val="1334"/>
        </a:spcBef>
        <a:spcAft>
          <a:spcPct val="0"/>
        </a:spcAft>
        <a:buFont typeface="Helvetica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204718" indent="-381219" algn="l" defTabSz="866215" rtl="0" eaLnBrk="1" fontAlgn="base" hangingPunct="1">
        <a:lnSpc>
          <a:spcPct val="90000"/>
        </a:lnSpc>
        <a:spcBef>
          <a:spcPts val="1334"/>
        </a:spcBef>
        <a:spcAft>
          <a:spcPct val="0"/>
        </a:spcAft>
        <a:buFont typeface="Helvetica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821021" indent="-381219" algn="l" defTabSz="866215" rtl="0" eaLnBrk="1" fontAlgn="base" hangingPunct="1">
        <a:lnSpc>
          <a:spcPct val="90000"/>
        </a:lnSpc>
        <a:spcBef>
          <a:spcPts val="1334"/>
        </a:spcBef>
        <a:spcAft>
          <a:spcPct val="0"/>
        </a:spcAft>
        <a:buFont typeface="Helvetica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4771430" indent="-433767" algn="l" defTabSz="867533" rtl="0" eaLnBrk="1" latinLnBrk="0" hangingPunct="1">
        <a:spcBef>
          <a:spcPct val="20000"/>
        </a:spcBef>
        <a:buFont typeface="Arial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6pPr>
      <a:lvl7pPr marL="5638962" indent="-433767" algn="l" defTabSz="867533" rtl="0" eaLnBrk="1" latinLnBrk="0" hangingPunct="1">
        <a:spcBef>
          <a:spcPct val="20000"/>
        </a:spcBef>
        <a:buFont typeface="Arial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7pPr>
      <a:lvl8pPr marL="6506495" indent="-433767" algn="l" defTabSz="867533" rtl="0" eaLnBrk="1" latinLnBrk="0" hangingPunct="1">
        <a:spcBef>
          <a:spcPct val="20000"/>
        </a:spcBef>
        <a:buFont typeface="Arial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8pPr>
      <a:lvl9pPr marL="7374027" indent="-433767" algn="l" defTabSz="867533" rtl="0" eaLnBrk="1" latinLnBrk="0" hangingPunct="1">
        <a:spcBef>
          <a:spcPct val="20000"/>
        </a:spcBef>
        <a:buFont typeface="Arial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1pPr>
      <a:lvl2pPr marL="867533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2pPr>
      <a:lvl3pPr marL="1735065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3pPr>
      <a:lvl4pPr marL="2602598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4pPr>
      <a:lvl5pPr marL="3470130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5pPr>
      <a:lvl6pPr marL="4337663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6pPr>
      <a:lvl7pPr marL="5205195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7pPr>
      <a:lvl8pPr marL="6072728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8pPr>
      <a:lvl9pPr marL="6940260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200884" y="720725"/>
            <a:ext cx="14889249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Titelstijl van model bewerken</a:t>
            </a:r>
          </a:p>
        </p:txBody>
      </p:sp>
      <p:sp>
        <p:nvSpPr>
          <p:cNvPr id="8195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200884" y="2157414"/>
            <a:ext cx="14889249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Klik om de tekststijl van het model te bewerken</a:t>
            </a:r>
          </a:p>
          <a:p>
            <a:pPr lvl="1"/>
            <a:r>
              <a:rPr lang="nl-NL" altLang="nl-NL" dirty="0"/>
              <a:t>Tweede niveau</a:t>
            </a:r>
          </a:p>
          <a:p>
            <a:pPr lvl="2"/>
            <a:r>
              <a:rPr lang="nl-NL" altLang="nl-NL" dirty="0"/>
              <a:t>Derde niveau</a:t>
            </a:r>
          </a:p>
          <a:p>
            <a:pPr lvl="3"/>
            <a:r>
              <a:rPr lang="nl-NL" altLang="nl-NL" dirty="0"/>
              <a:t>Vierde niveau</a:t>
            </a:r>
          </a:p>
          <a:p>
            <a:pPr lvl="4"/>
            <a:r>
              <a:rPr lang="nl-NL" altLang="nl-NL" dirty="0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398072" y="9172347"/>
            <a:ext cx="836593" cy="51911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132E2AD1-83D9-DF41-A9AF-2F9595B23F20}" type="slidenum">
              <a:rPr lang="nl-NL" altLang="nl-NL" smtClean="0"/>
              <a:pPr/>
              <a:t>‹nr.›</a:t>
            </a:fld>
            <a:endParaRPr lang="nl-NL" alt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3269" y="9172347"/>
            <a:ext cx="3376460" cy="519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6753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846006" y="9172347"/>
            <a:ext cx="1230535" cy="51911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bg1"/>
                </a:solidFill>
                <a:latin typeface="Calibri" charset="0"/>
              </a:defRPr>
            </a:lvl1pPr>
          </a:lstStyle>
          <a:p>
            <a:fld id="{A33DDDF9-23CE-4197-902E-286EB2BFAB62}" type="datetime1">
              <a:rPr lang="nl-NL" altLang="nl-NL" smtClean="0"/>
              <a:t>13-4-2020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73953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2" r:id="rId2"/>
  </p:sldLayoutIdLst>
  <p:transition spd="med">
    <p:fade/>
  </p:transition>
  <p:hf hdr="0" ftr="0" dt="0"/>
  <p:txStyles>
    <p:titleStyle>
      <a:lvl1pPr algn="l" defTabSz="866215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66215" rtl="0" eaLnBrk="0" fontAlgn="base" hangingPunct="0">
        <a:spcBef>
          <a:spcPct val="0"/>
        </a:spcBef>
        <a:spcAft>
          <a:spcPct val="0"/>
        </a:spcAft>
        <a:defRPr sz="6671">
          <a:solidFill>
            <a:schemeClr val="bg1"/>
          </a:solidFill>
          <a:latin typeface="Calibri" charset="0"/>
        </a:defRPr>
      </a:lvl2pPr>
      <a:lvl3pPr algn="ctr" defTabSz="866215" rtl="0" eaLnBrk="0" fontAlgn="base" hangingPunct="0">
        <a:spcBef>
          <a:spcPct val="0"/>
        </a:spcBef>
        <a:spcAft>
          <a:spcPct val="0"/>
        </a:spcAft>
        <a:defRPr sz="6671">
          <a:solidFill>
            <a:schemeClr val="bg1"/>
          </a:solidFill>
          <a:latin typeface="Calibri" charset="0"/>
        </a:defRPr>
      </a:lvl3pPr>
      <a:lvl4pPr algn="ctr" defTabSz="866215" rtl="0" eaLnBrk="0" fontAlgn="base" hangingPunct="0">
        <a:spcBef>
          <a:spcPct val="0"/>
        </a:spcBef>
        <a:spcAft>
          <a:spcPct val="0"/>
        </a:spcAft>
        <a:defRPr sz="6671">
          <a:solidFill>
            <a:schemeClr val="bg1"/>
          </a:solidFill>
          <a:latin typeface="Calibri" charset="0"/>
        </a:defRPr>
      </a:lvl4pPr>
      <a:lvl5pPr algn="ctr" defTabSz="866215" rtl="0" eaLnBrk="0" fontAlgn="base" hangingPunct="0">
        <a:spcBef>
          <a:spcPct val="0"/>
        </a:spcBef>
        <a:spcAft>
          <a:spcPct val="0"/>
        </a:spcAft>
        <a:defRPr sz="6671">
          <a:solidFill>
            <a:schemeClr val="bg1"/>
          </a:solidFill>
          <a:latin typeface="Calibri" charset="0"/>
        </a:defRPr>
      </a:lvl5pPr>
      <a:lvl6pPr marL="609951" algn="l" defTabSz="866215" rtl="0" fontAlgn="base">
        <a:spcBef>
          <a:spcPct val="0"/>
        </a:spcBef>
        <a:spcAft>
          <a:spcPct val="0"/>
        </a:spcAft>
        <a:defRPr sz="6671">
          <a:solidFill>
            <a:schemeClr val="tx1"/>
          </a:solidFill>
          <a:latin typeface="Arial" charset="0"/>
        </a:defRPr>
      </a:lvl6pPr>
      <a:lvl7pPr marL="1219901" algn="l" defTabSz="866215" rtl="0" fontAlgn="base">
        <a:spcBef>
          <a:spcPct val="0"/>
        </a:spcBef>
        <a:spcAft>
          <a:spcPct val="0"/>
        </a:spcAft>
        <a:defRPr sz="6671">
          <a:solidFill>
            <a:schemeClr val="tx1"/>
          </a:solidFill>
          <a:latin typeface="Arial" charset="0"/>
        </a:defRPr>
      </a:lvl7pPr>
      <a:lvl8pPr marL="1829852" algn="l" defTabSz="866215" rtl="0" fontAlgn="base">
        <a:spcBef>
          <a:spcPct val="0"/>
        </a:spcBef>
        <a:spcAft>
          <a:spcPct val="0"/>
        </a:spcAft>
        <a:defRPr sz="6671">
          <a:solidFill>
            <a:schemeClr val="tx1"/>
          </a:solidFill>
          <a:latin typeface="Arial" charset="0"/>
        </a:defRPr>
      </a:lvl8pPr>
      <a:lvl9pPr marL="2439802" algn="l" defTabSz="866215" rtl="0" fontAlgn="base">
        <a:spcBef>
          <a:spcPct val="0"/>
        </a:spcBef>
        <a:spcAft>
          <a:spcPct val="0"/>
        </a:spcAft>
        <a:defRPr sz="6671">
          <a:solidFill>
            <a:schemeClr val="tx1"/>
          </a:solidFill>
          <a:latin typeface="Arial" charset="0"/>
        </a:defRPr>
      </a:lvl9pPr>
    </p:titleStyle>
    <p:bodyStyle>
      <a:lvl1pPr algn="l" defTabSz="866215" rtl="0" eaLnBrk="0" fontAlgn="base" hangingPunct="0">
        <a:spcBef>
          <a:spcPts val="2001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060" indent="-455346" algn="l" defTabSz="866215" rtl="0" eaLnBrk="0" fontAlgn="base" hangingPunct="0">
        <a:lnSpc>
          <a:spcPct val="90000"/>
        </a:lnSpc>
        <a:spcBef>
          <a:spcPts val="2001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675247" indent="-457463" algn="l" defTabSz="866215" rtl="0" eaLnBrk="0" fontAlgn="base" hangingPunct="0">
        <a:lnSpc>
          <a:spcPct val="90000"/>
        </a:lnSpc>
        <a:spcBef>
          <a:spcPts val="1334"/>
        </a:spcBef>
        <a:spcAft>
          <a:spcPct val="0"/>
        </a:spcAft>
        <a:buFont typeface="Helvetica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202599" indent="-381219" algn="l" defTabSz="866215" rtl="0" eaLnBrk="0" fontAlgn="base" hangingPunct="0">
        <a:lnSpc>
          <a:spcPct val="90000"/>
        </a:lnSpc>
        <a:spcBef>
          <a:spcPts val="1334"/>
        </a:spcBef>
        <a:spcAft>
          <a:spcPct val="0"/>
        </a:spcAft>
        <a:buFont typeface="Helvetica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818904" indent="-381219" algn="l" defTabSz="866215" rtl="0" eaLnBrk="0" fontAlgn="base" hangingPunct="0">
        <a:lnSpc>
          <a:spcPct val="90000"/>
        </a:lnSpc>
        <a:spcBef>
          <a:spcPts val="1334"/>
        </a:spcBef>
        <a:spcAft>
          <a:spcPct val="0"/>
        </a:spcAft>
        <a:buFont typeface="Helvetica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4771430" indent="-433767" algn="l" defTabSz="867533" rtl="0" eaLnBrk="1" latinLnBrk="0" hangingPunct="1">
        <a:spcBef>
          <a:spcPct val="20000"/>
        </a:spcBef>
        <a:buFont typeface="Arial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6pPr>
      <a:lvl7pPr marL="5638962" indent="-433767" algn="l" defTabSz="867533" rtl="0" eaLnBrk="1" latinLnBrk="0" hangingPunct="1">
        <a:spcBef>
          <a:spcPct val="20000"/>
        </a:spcBef>
        <a:buFont typeface="Arial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7pPr>
      <a:lvl8pPr marL="6506495" indent="-433767" algn="l" defTabSz="867533" rtl="0" eaLnBrk="1" latinLnBrk="0" hangingPunct="1">
        <a:spcBef>
          <a:spcPct val="20000"/>
        </a:spcBef>
        <a:buFont typeface="Arial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8pPr>
      <a:lvl9pPr marL="7374027" indent="-433767" algn="l" defTabSz="867533" rtl="0" eaLnBrk="1" latinLnBrk="0" hangingPunct="1">
        <a:spcBef>
          <a:spcPct val="20000"/>
        </a:spcBef>
        <a:buFont typeface="Arial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1pPr>
      <a:lvl2pPr marL="867533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2pPr>
      <a:lvl3pPr marL="1735065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3pPr>
      <a:lvl4pPr marL="2602598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4pPr>
      <a:lvl5pPr marL="3470130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5pPr>
      <a:lvl6pPr marL="4337663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6pPr>
      <a:lvl7pPr marL="5205195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7pPr>
      <a:lvl8pPr marL="6072728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8pPr>
      <a:lvl9pPr marL="6940260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mailto:i.nieuwenhuis@let.ru.n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Literatuur en identiteit in de Gouden Eeuw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b="1" dirty="0">
                <a:solidFill>
                  <a:schemeClr val="bg1"/>
                </a:solidFill>
              </a:rPr>
              <a:t>Presentatie behorend bij de </a:t>
            </a:r>
          </a:p>
          <a:p>
            <a:r>
              <a:rPr lang="nl-NL" b="1" dirty="0">
                <a:solidFill>
                  <a:schemeClr val="bg1"/>
                </a:solidFill>
              </a:rPr>
              <a:t>podcast ‘Literatuur en identiteit’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b="1" dirty="0">
                <a:solidFill>
                  <a:schemeClr val="bg1"/>
                </a:solidFill>
              </a:rPr>
              <a:t>van 14 april 2020</a:t>
            </a:r>
            <a:endParaRPr lang="nl-NL" dirty="0">
              <a:solidFill>
                <a:schemeClr val="bg1"/>
              </a:solidFill>
            </a:endParaRPr>
          </a:p>
          <a:p>
            <a:endParaRPr lang="nl-NL" b="1" u="sng" dirty="0">
              <a:solidFill>
                <a:schemeClr val="bg1"/>
              </a:solidFill>
            </a:endParaRPr>
          </a:p>
          <a:p>
            <a:r>
              <a:rPr lang="nl-NL" b="1" u="sng" dirty="0">
                <a:solidFill>
                  <a:schemeClr val="bg1"/>
                </a:solidFill>
              </a:rPr>
              <a:t>Aflevering 1</a:t>
            </a:r>
            <a:r>
              <a:rPr lang="nl-NL" b="1" dirty="0">
                <a:solidFill>
                  <a:schemeClr val="bg1"/>
                </a:solidFill>
              </a:rPr>
              <a:t>: Introductie</a:t>
            </a:r>
            <a:endParaRPr lang="nl-NL" dirty="0">
              <a:solidFill>
                <a:schemeClr val="bg1"/>
              </a:solidFill>
            </a:endParaRPr>
          </a:p>
          <a:p>
            <a:endParaRPr lang="nl-N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04CAB-574E-5F4F-9159-E27A716A9038}" type="slidenum">
              <a:rPr lang="nl-NL" altLang="nl-NL" smtClean="0"/>
              <a:pPr/>
              <a:t>1</a:t>
            </a:fld>
            <a:endParaRPr lang="nl-NL" alt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0D9DA71-C695-43E1-A3DD-4959CF44A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634" y="2513869"/>
            <a:ext cx="9386514" cy="622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34785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8C80D2-392E-4B9E-8C70-FCA9500A0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Wie zijn de producenten van literatuur?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8DA148-CC2C-4A9B-BDEA-1C9DA35CC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Mannen uit de hogere sociale klassen dominant</a:t>
            </a:r>
          </a:p>
          <a:p>
            <a:r>
              <a:rPr lang="en-US" dirty="0"/>
              <a:t>Maar ‘elite’ is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rekbaar</a:t>
            </a:r>
            <a:r>
              <a:rPr lang="en-US" dirty="0"/>
              <a:t> begrip in de </a:t>
            </a:r>
            <a:r>
              <a:rPr lang="en-US" dirty="0" err="1"/>
              <a:t>Republiek</a:t>
            </a:r>
            <a:endParaRPr lang="en-US" dirty="0"/>
          </a:p>
          <a:p>
            <a:r>
              <a:rPr lang="en-US" dirty="0" err="1"/>
              <a:t>Vrouwen</a:t>
            </a:r>
            <a:r>
              <a:rPr lang="en-US" dirty="0"/>
              <a:t> </a:t>
            </a:r>
            <a:r>
              <a:rPr lang="en-US" dirty="0" err="1"/>
              <a:t>überhaupt</a:t>
            </a:r>
            <a:r>
              <a:rPr lang="en-US" dirty="0"/>
              <a:t> </a:t>
            </a:r>
            <a:r>
              <a:rPr lang="en-US" dirty="0" err="1"/>
              <a:t>nog</a:t>
            </a:r>
            <a:r>
              <a:rPr lang="en-US" dirty="0"/>
              <a:t> erg </a:t>
            </a:r>
            <a:r>
              <a:rPr lang="en-US" dirty="0" err="1"/>
              <a:t>marginaal</a:t>
            </a:r>
            <a:r>
              <a:rPr lang="en-US" dirty="0"/>
              <a:t> in de </a:t>
            </a:r>
            <a:r>
              <a:rPr lang="en-US" dirty="0" err="1"/>
              <a:t>literatuur</a:t>
            </a:r>
            <a:r>
              <a:rPr lang="nl-NL" dirty="0"/>
              <a:t>, maar ze zijn er wel</a:t>
            </a:r>
          </a:p>
          <a:p>
            <a:r>
              <a:rPr lang="nl-NL" i="1" dirty="0"/>
              <a:t>Otium</a:t>
            </a:r>
            <a:r>
              <a:rPr lang="nl-NL" dirty="0"/>
              <a:t> (vrije tijd) versus </a:t>
            </a:r>
            <a:r>
              <a:rPr lang="nl-NL" i="1" dirty="0" err="1"/>
              <a:t>negotium</a:t>
            </a:r>
            <a:r>
              <a:rPr lang="nl-NL" dirty="0"/>
              <a:t> (werk)</a:t>
            </a:r>
          </a:p>
          <a:p>
            <a:r>
              <a:rPr lang="nl-NL" dirty="0"/>
              <a:t>Ideaal van de </a:t>
            </a:r>
            <a:r>
              <a:rPr lang="nl-NL" b="1" dirty="0" err="1"/>
              <a:t>poeta</a:t>
            </a:r>
            <a:r>
              <a:rPr lang="nl-NL" b="1" dirty="0"/>
              <a:t> </a:t>
            </a:r>
            <a:r>
              <a:rPr lang="nl-NL" b="1" dirty="0" err="1"/>
              <a:t>doctus</a:t>
            </a:r>
            <a:endParaRPr lang="nl-NL" b="1" dirty="0"/>
          </a:p>
          <a:p>
            <a:r>
              <a:rPr lang="nl-NL" dirty="0"/>
              <a:t>Ideaal van </a:t>
            </a:r>
            <a:r>
              <a:rPr lang="nl-NL" b="1" dirty="0" err="1"/>
              <a:t>utile</a:t>
            </a:r>
            <a:r>
              <a:rPr lang="nl-NL" b="1" dirty="0"/>
              <a:t> </a:t>
            </a:r>
            <a:r>
              <a:rPr lang="nl-NL" b="1" dirty="0" err="1"/>
              <a:t>dulci</a:t>
            </a:r>
            <a:endParaRPr lang="nl-NL" b="1" dirty="0"/>
          </a:p>
          <a:p>
            <a:r>
              <a:rPr lang="nl-NL" dirty="0"/>
              <a:t>Van collectieve setting (rederijkerskamers) naar geïndividualiseerde dichtkunst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311BC61-8F88-48FD-A778-DB4371F482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0068-CF9F-1546-A962-438E155E6626}" type="slidenum">
              <a:rPr lang="nl-NL" altLang="nl-NL" smtClean="0"/>
              <a:pPr/>
              <a:t>10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867241306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9907D5-08A6-4298-8BE2-7286A6397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Welke genres worden er beoefend?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4754EA-E152-49E6-8622-1D6CAA04B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Poëzie</a:t>
            </a:r>
          </a:p>
          <a:p>
            <a:r>
              <a:rPr lang="nl-NL" dirty="0"/>
              <a:t>Toneel</a:t>
            </a:r>
          </a:p>
          <a:p>
            <a:r>
              <a:rPr lang="nl-NL" dirty="0"/>
              <a:t>Epos</a:t>
            </a:r>
          </a:p>
          <a:p>
            <a:r>
              <a:rPr lang="nl-NL" dirty="0"/>
              <a:t>Lied</a:t>
            </a:r>
          </a:p>
          <a:p>
            <a:r>
              <a:rPr lang="nl-NL" dirty="0"/>
              <a:t>Samenspraak</a:t>
            </a:r>
          </a:p>
          <a:p>
            <a:r>
              <a:rPr lang="nl-NL" dirty="0"/>
              <a:t>Roman</a:t>
            </a:r>
          </a:p>
          <a:p>
            <a:r>
              <a:rPr lang="nl-NL" dirty="0"/>
              <a:t>… (en meer)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97C3B31-7781-4650-A99E-DB09B047DC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0068-CF9F-1546-A962-438E155E6626}" type="slidenum">
              <a:rPr lang="nl-NL" altLang="nl-NL" smtClean="0"/>
              <a:pPr/>
              <a:t>11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827520470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BB8F7A-356C-40AA-895A-3AE6559FF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wordt literatuur ‘gemedieerd’?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E87FF0-0ABB-444B-A619-EEABC99A7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Vgl</a:t>
            </a:r>
            <a:r>
              <a:rPr lang="en-US" dirty="0"/>
              <a:t>. Marshall McLuhan: ‘The medium is the message’.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Beschikbare</a:t>
            </a:r>
            <a:r>
              <a:rPr lang="en-US" dirty="0"/>
              <a:t> media 16e/17e </a:t>
            </a:r>
            <a:r>
              <a:rPr lang="en-US" dirty="0" err="1"/>
              <a:t>eeuw</a:t>
            </a:r>
            <a:r>
              <a:rPr lang="en-US" dirty="0"/>
              <a:t> </a:t>
            </a:r>
          </a:p>
          <a:p>
            <a:r>
              <a:rPr lang="en-US" dirty="0" err="1"/>
              <a:t>Drukwerk</a:t>
            </a:r>
            <a:endParaRPr lang="en-US" dirty="0"/>
          </a:p>
          <a:p>
            <a:r>
              <a:rPr lang="en-US" dirty="0" err="1"/>
              <a:t>Samenzang</a:t>
            </a:r>
            <a:endParaRPr lang="en-US" dirty="0"/>
          </a:p>
          <a:p>
            <a:r>
              <a:rPr lang="en-US" dirty="0"/>
              <a:t>Podium-performance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3347349-632C-4ABC-A653-CE2A692B18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0068-CF9F-1546-A962-438E155E6626}" type="slidenum">
              <a:rPr lang="nl-NL" altLang="nl-NL" smtClean="0"/>
              <a:pPr/>
              <a:t>12</a:t>
            </a:fld>
            <a:endParaRPr lang="nl-NL" altLang="nl-NL" dirty="0"/>
          </a:p>
        </p:txBody>
      </p:sp>
      <p:pic>
        <p:nvPicPr>
          <p:cNvPr id="5" name="Picture 2" descr="Afbeeldingsresultaat voor 17e-eeuwse pamfletten">
            <a:extLst>
              <a:ext uri="{FF2B5EF4-FFF2-40B4-BE49-F238E27FC236}">
                <a16:creationId xmlns:a16="http://schemas.microsoft.com/office/drawing/2014/main" id="{3562C587-91EF-4990-B55B-57EA3ADED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686" y="2994167"/>
            <a:ext cx="3581897" cy="445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ultuurgeschiedenis - De Gouden Eeuw: Muziek">
            <a:extLst>
              <a:ext uri="{FF2B5EF4-FFF2-40B4-BE49-F238E27FC236}">
                <a16:creationId xmlns:a16="http://schemas.microsoft.com/office/drawing/2014/main" id="{43FE0B42-B576-4BFB-A7CC-3181E31E1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7679" y="2994167"/>
            <a:ext cx="4108190" cy="300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erelateerde afbeelding">
            <a:extLst>
              <a:ext uri="{FF2B5EF4-FFF2-40B4-BE49-F238E27FC236}">
                <a16:creationId xmlns:a16="http://schemas.microsoft.com/office/drawing/2014/main" id="{9C4A8E49-1D59-4E6B-92E9-2C2F51777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9612" y="5595625"/>
            <a:ext cx="4162511" cy="296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36530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66FE07-191E-40D3-81F9-D70114AC3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wordt literatuur geproduceerd?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0EA22C-9AC3-4D9A-946D-EEE7C7607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Relevante</a:t>
            </a:r>
            <a:r>
              <a:rPr lang="en-US" dirty="0"/>
              <a:t> </a:t>
            </a:r>
            <a:r>
              <a:rPr lang="en-US" dirty="0" err="1"/>
              <a:t>plaatsen</a:t>
            </a:r>
            <a:endParaRPr lang="en-US" dirty="0"/>
          </a:p>
          <a:p>
            <a:r>
              <a:rPr lang="en-US" dirty="0" err="1"/>
              <a:t>Boekhandel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Amsterdam </a:t>
            </a:r>
            <a:r>
              <a:rPr lang="en-US" dirty="0" err="1">
                <a:sym typeface="Wingdings" panose="05000000000000000000" pitchFamily="2" charset="2"/>
              </a:rPr>
              <a:t>als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</a:t>
            </a:r>
            <a:r>
              <a:rPr lang="en-US" b="1" dirty="0" err="1">
                <a:sym typeface="Wingdings" panose="05000000000000000000" pitchFamily="2" charset="2"/>
              </a:rPr>
              <a:t>magasin</a:t>
            </a:r>
            <a:r>
              <a:rPr lang="en-US" b="1" dirty="0">
                <a:sym typeface="Wingdings" panose="05000000000000000000" pitchFamily="2" charset="2"/>
              </a:rPr>
              <a:t> de </a:t>
            </a:r>
            <a:r>
              <a:rPr lang="en-US" b="1" dirty="0" err="1">
                <a:sym typeface="Wingdings" panose="05000000000000000000" pitchFamily="2" charset="2"/>
              </a:rPr>
              <a:t>l’univers</a:t>
            </a:r>
            <a:r>
              <a:rPr lang="en-US" b="1" dirty="0">
                <a:sym typeface="Wingdings" panose="05000000000000000000" pitchFamily="2" charset="2"/>
              </a:rPr>
              <a:t>’</a:t>
            </a:r>
            <a:endParaRPr lang="en-US" b="1" dirty="0"/>
          </a:p>
          <a:p>
            <a:r>
              <a:rPr lang="en-US" dirty="0" err="1"/>
              <a:t>Schouwburg</a:t>
            </a:r>
            <a:endParaRPr lang="en-US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en-US" dirty="0" err="1"/>
              <a:t>Geografische</a:t>
            </a:r>
            <a:r>
              <a:rPr lang="en-US" dirty="0"/>
              <a:t> </a:t>
            </a:r>
            <a:r>
              <a:rPr lang="en-US" dirty="0" err="1"/>
              <a:t>afbakening</a:t>
            </a:r>
            <a:endParaRPr lang="en-US" dirty="0"/>
          </a:p>
          <a:p>
            <a:r>
              <a:rPr lang="nl-NL" dirty="0"/>
              <a:t>Meer literatuur in de stad dan op het platteland</a:t>
            </a:r>
          </a:p>
          <a:p>
            <a:r>
              <a:rPr lang="en-US" dirty="0" err="1"/>
              <a:t>Vandaar</a:t>
            </a:r>
            <a:r>
              <a:rPr lang="en-US" dirty="0"/>
              <a:t>: </a:t>
            </a:r>
            <a:r>
              <a:rPr lang="en-US" dirty="0" err="1"/>
              <a:t>nadruk</a:t>
            </a:r>
            <a:r>
              <a:rPr lang="en-US" dirty="0"/>
              <a:t> op Holland en Amsterdam</a:t>
            </a:r>
          </a:p>
          <a:p>
            <a:r>
              <a:rPr lang="en-US" dirty="0"/>
              <a:t>Maar ‘t was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wel</a:t>
            </a:r>
            <a:r>
              <a:rPr lang="en-US" dirty="0"/>
              <a:t> </a:t>
            </a:r>
            <a:r>
              <a:rPr lang="en-US" dirty="0" err="1"/>
              <a:t>degelijk</a:t>
            </a:r>
            <a:r>
              <a:rPr lang="en-US" dirty="0"/>
              <a:t> </a:t>
            </a:r>
            <a:r>
              <a:rPr lang="en-US" dirty="0" err="1"/>
              <a:t>buiten</a:t>
            </a:r>
            <a:r>
              <a:rPr lang="en-US" dirty="0"/>
              <a:t> de </a:t>
            </a:r>
            <a:r>
              <a:rPr lang="en-US" dirty="0" err="1"/>
              <a:t>verstedelijkte</a:t>
            </a:r>
            <a:r>
              <a:rPr lang="en-US" dirty="0"/>
              <a:t> </a:t>
            </a:r>
            <a:r>
              <a:rPr lang="en-US" dirty="0" err="1"/>
              <a:t>gebieden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995537A-14B5-4B1B-B52F-31FD674804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0068-CF9F-1546-A962-438E155E6626}" type="slidenum">
              <a:rPr lang="nl-NL" altLang="nl-NL" smtClean="0"/>
              <a:pPr/>
              <a:t>13</a:t>
            </a:fld>
            <a:endParaRPr lang="nl-NL" altLang="nl-NL" dirty="0"/>
          </a:p>
        </p:txBody>
      </p:sp>
      <p:pic>
        <p:nvPicPr>
          <p:cNvPr id="5" name="Picture 2" descr="Afbeeldingsresultaat voor boekwinkel pieter meyer">
            <a:extLst>
              <a:ext uri="{FF2B5EF4-FFF2-40B4-BE49-F238E27FC236}">
                <a16:creationId xmlns:a16="http://schemas.microsoft.com/office/drawing/2014/main" id="{057CC933-A68E-4D30-95E1-E8BF7159D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0871" y="1898391"/>
            <a:ext cx="3638943" cy="299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erelateerde afbeelding">
            <a:extLst>
              <a:ext uri="{FF2B5EF4-FFF2-40B4-BE49-F238E27FC236}">
                <a16:creationId xmlns:a16="http://schemas.microsoft.com/office/drawing/2014/main" id="{E26B117D-C214-40C9-B856-390AAFEE5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0871" y="5684011"/>
            <a:ext cx="3638943" cy="259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734930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1F6E7E-D1DA-4B40-8FA6-FE3DF850A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benaderen we de primaire teksten in deze cursus?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2C58DA-C985-4198-924A-2077B0D3A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We kijken naar </a:t>
            </a:r>
            <a:r>
              <a:rPr lang="nl-NL" b="1" dirty="0"/>
              <a:t>vorm</a:t>
            </a:r>
            <a:r>
              <a:rPr lang="nl-NL" dirty="0"/>
              <a:t> en </a:t>
            </a:r>
            <a:r>
              <a:rPr lang="nl-NL" b="1" dirty="0"/>
              <a:t>inhoud</a:t>
            </a:r>
            <a:r>
              <a:rPr lang="nl-NL" dirty="0"/>
              <a:t> en de samenhang daartussen</a:t>
            </a:r>
          </a:p>
          <a:p>
            <a:r>
              <a:rPr lang="nl-NL" dirty="0"/>
              <a:t>Boodschap</a:t>
            </a:r>
          </a:p>
          <a:p>
            <a:r>
              <a:rPr lang="en-US" dirty="0" err="1"/>
              <a:t>Argumentatie</a:t>
            </a:r>
            <a:endParaRPr lang="en-US" dirty="0"/>
          </a:p>
          <a:p>
            <a:r>
              <a:rPr lang="en-US" dirty="0" err="1"/>
              <a:t>Structuur</a:t>
            </a:r>
            <a:r>
              <a:rPr lang="en-US" dirty="0"/>
              <a:t> (</a:t>
            </a:r>
            <a:r>
              <a:rPr lang="en-US" dirty="0" err="1"/>
              <a:t>retorisch</a:t>
            </a:r>
            <a:r>
              <a:rPr lang="en-US" dirty="0"/>
              <a:t>, </a:t>
            </a:r>
            <a:r>
              <a:rPr lang="en-US" dirty="0" err="1"/>
              <a:t>narratologisch</a:t>
            </a:r>
            <a:r>
              <a:rPr lang="en-US" dirty="0"/>
              <a:t>)</a:t>
            </a:r>
          </a:p>
          <a:p>
            <a:r>
              <a:rPr lang="en-US" dirty="0" err="1"/>
              <a:t>Stijl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Centrale vraag: </a:t>
            </a:r>
            <a:r>
              <a:rPr lang="nl-NL" b="1" dirty="0"/>
              <a:t>Met behulp van welke </a:t>
            </a:r>
            <a:r>
              <a:rPr lang="nl-NL" b="1" u="sng" dirty="0"/>
              <a:t>literaire</a:t>
            </a:r>
            <a:r>
              <a:rPr lang="nl-NL" b="1" dirty="0"/>
              <a:t> en </a:t>
            </a:r>
            <a:r>
              <a:rPr lang="nl-NL" b="1" u="sng" dirty="0"/>
              <a:t>retorische</a:t>
            </a:r>
            <a:r>
              <a:rPr lang="nl-NL" b="1" dirty="0"/>
              <a:t> middelen wordt een bepaalde boodschap overgebracht?</a:t>
            </a:r>
            <a:endParaRPr lang="en-US" b="1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A951F04-7CD1-4C9C-B6D0-8D5A7662B7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0068-CF9F-1546-A962-438E155E6626}" type="slidenum">
              <a:rPr lang="nl-NL" altLang="nl-NL" smtClean="0"/>
              <a:pPr/>
              <a:t>14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75473238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A2E38C-C611-406E-88CF-AC4E441DF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Weekthema’s en primaire teksten</a:t>
            </a:r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1A395AA0-8D26-432D-A3F8-934D292993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3116260"/>
              </p:ext>
            </p:extLst>
          </p:nvPr>
        </p:nvGraphicFramePr>
        <p:xfrm>
          <a:off x="1200150" y="1800225"/>
          <a:ext cx="14889162" cy="6547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44581">
                  <a:extLst>
                    <a:ext uri="{9D8B030D-6E8A-4147-A177-3AD203B41FA5}">
                      <a16:colId xmlns:a16="http://schemas.microsoft.com/office/drawing/2014/main" val="283052214"/>
                    </a:ext>
                  </a:extLst>
                </a:gridCol>
                <a:gridCol w="7444581">
                  <a:extLst>
                    <a:ext uri="{9D8B030D-6E8A-4147-A177-3AD203B41FA5}">
                      <a16:colId xmlns:a16="http://schemas.microsoft.com/office/drawing/2014/main" val="34201828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Thema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Tekst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497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3469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tolerante Nederlander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469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Bloemlezing </a:t>
                      </a:r>
                      <a:r>
                        <a:rPr lang="nl-NL" sz="3469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Weet of rust. Proza van Coornhert</a:t>
                      </a:r>
                      <a:r>
                        <a:rPr lang="nl-NL" sz="3469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769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3469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Oranjegezinde Nederlander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469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Het Wilhelmus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971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3469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botte Nederlander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469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Bredero</a:t>
                      </a:r>
                      <a:r>
                        <a:rPr lang="en-GB" sz="3469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3469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Spaanschen</a:t>
                      </a:r>
                      <a:r>
                        <a:rPr lang="en-GB" sz="3469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3469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Brabander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380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3469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discussiërende Nederlander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469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Bloemlezing </a:t>
                      </a:r>
                      <a:r>
                        <a:rPr lang="nl-NL" sz="3469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Wat </a:t>
                      </a:r>
                      <a:r>
                        <a:rPr lang="nl-NL" sz="3469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wonders</a:t>
                      </a:r>
                      <a:r>
                        <a:rPr lang="nl-NL" sz="3469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wat nieuws! De zeventiende eeuw in pamfletten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245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3469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vrolijke Nederlander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153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3469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</a:t>
                      </a:r>
                      <a:r>
                        <a:rPr lang="nl-NL" sz="3469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seksbeluste</a:t>
                      </a:r>
                      <a:r>
                        <a:rPr lang="nl-NL" sz="3469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Nederlander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469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Elzevier, </a:t>
                      </a:r>
                      <a:r>
                        <a:rPr lang="nl-NL" sz="3469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doorluchtige daden van Jan Stront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757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3469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Nederlander en de Ander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469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Vondel, </a:t>
                      </a:r>
                      <a:r>
                        <a:rPr lang="nl-NL" sz="3469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Lucifer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103579"/>
                  </a:ext>
                </a:extLst>
              </a:tr>
            </a:tbl>
          </a:graphicData>
        </a:graphic>
      </p:graphicFrame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5DF91BA-A859-407E-AE4B-8BA912EB37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0068-CF9F-1546-A962-438E155E6626}" type="slidenum">
              <a:rPr lang="nl-NL" altLang="nl-NL" smtClean="0"/>
              <a:pPr/>
              <a:t>15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803223209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E1CD16-8387-4AB0-AEBE-9879A78E7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Weekopdrachten en </a:t>
            </a:r>
            <a:r>
              <a:rPr lang="nl-NL" dirty="0" err="1"/>
              <a:t>tutorials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7A8C07-64FB-4513-B1D3-5AF71ECB6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Deadline eerste weekopdracht: woensdag 15 april, 12.00 uur (‘s middags) via </a:t>
            </a:r>
            <a:r>
              <a:rPr lang="nl-NL" dirty="0" err="1"/>
              <a:t>Brightspace</a:t>
            </a:r>
            <a:endParaRPr lang="nl-NL" dirty="0"/>
          </a:p>
          <a:p>
            <a:endParaRPr lang="nl-NL" dirty="0"/>
          </a:p>
          <a:p>
            <a:r>
              <a:rPr lang="nl-NL" dirty="0" err="1"/>
              <a:t>Tutorials</a:t>
            </a:r>
            <a:r>
              <a:rPr lang="nl-NL" dirty="0"/>
              <a:t> op donderdag 16 april: zie het schema op </a:t>
            </a:r>
            <a:r>
              <a:rPr lang="nl-NL" dirty="0" err="1"/>
              <a:t>Brightspace</a:t>
            </a:r>
            <a:endParaRPr lang="nl-NL" dirty="0"/>
          </a:p>
          <a:p>
            <a:pPr lvl="1"/>
            <a:r>
              <a:rPr lang="en-US" dirty="0"/>
              <a:t>Wees op </a:t>
            </a:r>
            <a:r>
              <a:rPr lang="en-US" dirty="0" err="1"/>
              <a:t>tijd</a:t>
            </a:r>
            <a:endParaRPr lang="en-US" dirty="0"/>
          </a:p>
          <a:p>
            <a:pPr lvl="1"/>
            <a:r>
              <a:rPr lang="en-US" dirty="0" err="1"/>
              <a:t>Sluit</a:t>
            </a:r>
            <a:r>
              <a:rPr lang="en-US" dirty="0"/>
              <a:t> </a:t>
            </a: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programma’s</a:t>
            </a:r>
            <a:r>
              <a:rPr lang="en-US" dirty="0"/>
              <a:t> en </a:t>
            </a:r>
            <a:r>
              <a:rPr lang="en-US" dirty="0" err="1"/>
              <a:t>tabbladen</a:t>
            </a:r>
            <a:r>
              <a:rPr lang="en-US" dirty="0"/>
              <a:t> </a:t>
            </a:r>
            <a:r>
              <a:rPr lang="en-US" dirty="0" err="1"/>
              <a:t>voordat</a:t>
            </a:r>
            <a:r>
              <a:rPr lang="en-US" dirty="0"/>
              <a:t> de ‘virtual class’ </a:t>
            </a:r>
            <a:r>
              <a:rPr lang="en-US" dirty="0" err="1"/>
              <a:t>begint</a:t>
            </a:r>
            <a:r>
              <a:rPr lang="en-US" dirty="0"/>
              <a:t> en test je </a:t>
            </a:r>
            <a:r>
              <a:rPr lang="en-US" dirty="0" err="1"/>
              <a:t>geluid</a:t>
            </a:r>
            <a:r>
              <a:rPr lang="en-US" dirty="0"/>
              <a:t> en </a:t>
            </a:r>
            <a:r>
              <a:rPr lang="en-US" dirty="0" err="1"/>
              <a:t>microfoon</a:t>
            </a:r>
            <a:r>
              <a:rPr lang="en-US" dirty="0"/>
              <a:t> (en </a:t>
            </a:r>
            <a:r>
              <a:rPr lang="en-US" dirty="0" err="1"/>
              <a:t>evt</a:t>
            </a:r>
            <a:r>
              <a:rPr lang="en-US" dirty="0"/>
              <a:t>. video). </a:t>
            </a:r>
            <a:r>
              <a:rPr lang="en-US" dirty="0" err="1"/>
              <a:t>Zet</a:t>
            </a:r>
            <a:r>
              <a:rPr lang="en-US" dirty="0"/>
              <a:t> je </a:t>
            </a:r>
            <a:r>
              <a:rPr lang="en-US" dirty="0" err="1"/>
              <a:t>telefoon</a:t>
            </a:r>
            <a:r>
              <a:rPr lang="en-US" dirty="0"/>
              <a:t> </a:t>
            </a:r>
            <a:r>
              <a:rPr lang="en-US" dirty="0" err="1"/>
              <a:t>alsjeblieft</a:t>
            </a:r>
            <a:r>
              <a:rPr lang="en-US" dirty="0"/>
              <a:t> op </a:t>
            </a:r>
            <a:r>
              <a:rPr lang="en-US" dirty="0" err="1"/>
              <a:t>stil</a:t>
            </a:r>
            <a:endParaRPr lang="en-US" dirty="0"/>
          </a:p>
          <a:p>
            <a:pPr lvl="1"/>
            <a:r>
              <a:rPr lang="en-US" dirty="0" err="1"/>
              <a:t>Houd</a:t>
            </a:r>
            <a:r>
              <a:rPr lang="en-US" dirty="0"/>
              <a:t> de </a:t>
            </a:r>
            <a:r>
              <a:rPr lang="en-US" dirty="0" err="1"/>
              <a:t>primaire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en je </a:t>
            </a:r>
            <a:r>
              <a:rPr lang="en-US" dirty="0" err="1"/>
              <a:t>weekopdracht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de hand</a:t>
            </a:r>
          </a:p>
          <a:p>
            <a:pPr lvl="1"/>
            <a:r>
              <a:rPr lang="en-US" dirty="0"/>
              <a:t>Het is (en </a:t>
            </a:r>
            <a:r>
              <a:rPr lang="en-US" dirty="0" err="1"/>
              <a:t>blijft</a:t>
            </a:r>
            <a:r>
              <a:rPr lang="en-US" dirty="0"/>
              <a:t>) </a:t>
            </a:r>
            <a:r>
              <a:rPr lang="en-US" dirty="0" err="1"/>
              <a:t>een</a:t>
            </a:r>
            <a:r>
              <a:rPr lang="en-US" dirty="0"/>
              <a:t> experiment…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7CA2299-9E7F-4AC9-A12B-623B050623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0068-CF9F-1546-A962-438E155E6626}" type="slidenum">
              <a:rPr lang="nl-NL" altLang="nl-NL" smtClean="0"/>
              <a:pPr/>
              <a:t>16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3791668942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AD90AA-93E7-446E-9A3D-746F02F32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Vragen??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4C1766-8D31-45CB-B4AA-76F75FBE5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Over deze podcast: stel ze via het </a:t>
            </a:r>
            <a:r>
              <a:rPr lang="nl-NL" b="1" dirty="0"/>
              <a:t>discussieforum</a:t>
            </a:r>
            <a:r>
              <a:rPr lang="nl-NL" dirty="0"/>
              <a:t> op </a:t>
            </a:r>
            <a:r>
              <a:rPr lang="nl-NL" dirty="0" err="1"/>
              <a:t>Brightspace</a:t>
            </a:r>
            <a:endParaRPr lang="nl-NL" dirty="0"/>
          </a:p>
          <a:p>
            <a:endParaRPr lang="nl-NL" dirty="0"/>
          </a:p>
          <a:p>
            <a:r>
              <a:rPr lang="nl-NL" dirty="0"/>
              <a:t>Over praktische zaken rondom de cursus: mail mij (</a:t>
            </a:r>
            <a:r>
              <a:rPr lang="nl-NL" dirty="0">
                <a:hlinkClick r:id="rId2"/>
              </a:rPr>
              <a:t>i.nieuwenhuis@let.ru.nl</a:t>
            </a:r>
            <a:r>
              <a:rPr lang="nl-NL" dirty="0"/>
              <a:t>)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4176A5A-C4B4-425C-BCA3-9A6C261050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0068-CF9F-1546-A962-438E155E6626}" type="slidenum">
              <a:rPr lang="nl-NL" altLang="nl-NL" smtClean="0"/>
              <a:pPr/>
              <a:t>17</a:t>
            </a:fld>
            <a:endParaRPr lang="nl-NL" alt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041E505-3D22-48BB-A407-94F70C87C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2158" y="4200672"/>
            <a:ext cx="6103883" cy="406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63446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04CAB-574E-5F4F-9159-E27A716A9038}" type="slidenum">
              <a:rPr lang="nl-NL" altLang="nl-NL" smtClean="0"/>
              <a:pPr/>
              <a:t>2</a:t>
            </a:fld>
            <a:endParaRPr lang="nl-NL" altLang="nl-NL" dirty="0"/>
          </a:p>
        </p:txBody>
      </p:sp>
      <p:pic>
        <p:nvPicPr>
          <p:cNvPr id="1026" name="Picture 2" descr="Davina Michelle &amp; Snelle - 17 Miljoen Mensen | Top 40">
            <a:extLst>
              <a:ext uri="{FF2B5EF4-FFF2-40B4-BE49-F238E27FC236}">
                <a16:creationId xmlns:a16="http://schemas.microsoft.com/office/drawing/2014/main" id="{5E844C79-3668-44CA-84DC-20BAAE0CC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2306638"/>
            <a:ext cx="5143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879907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9CF706-CAC3-4A79-9A10-DEF9E3E05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Identiteit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CC02BE-2A7A-4203-8F53-DC1BEE907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Op verschillende niveaus: land, stad, klasse, gender etc.</a:t>
            </a:r>
          </a:p>
          <a:p>
            <a:endParaRPr lang="nl-NL" dirty="0"/>
          </a:p>
          <a:p>
            <a:r>
              <a:rPr lang="nl-NL" dirty="0"/>
              <a:t>Psychisch, sociaal en </a:t>
            </a:r>
            <a:r>
              <a:rPr lang="nl-NL" b="1" dirty="0"/>
              <a:t>cultureel</a:t>
            </a:r>
            <a:r>
              <a:rPr lang="nl-NL" dirty="0"/>
              <a:t> gegeven</a:t>
            </a:r>
          </a:p>
          <a:p>
            <a:endParaRPr lang="nl-NL" dirty="0"/>
          </a:p>
          <a:p>
            <a:r>
              <a:rPr lang="nl-NL" dirty="0"/>
              <a:t>Geen essentie maar een </a:t>
            </a:r>
            <a:r>
              <a:rPr lang="nl-NL" b="1" dirty="0"/>
              <a:t>constructie</a:t>
            </a:r>
          </a:p>
          <a:p>
            <a:endParaRPr lang="nl-NL" dirty="0"/>
          </a:p>
          <a:p>
            <a:r>
              <a:rPr lang="nl-NL" dirty="0"/>
              <a:t>Gaat over </a:t>
            </a:r>
            <a:r>
              <a:rPr lang="nl-NL" b="1" dirty="0"/>
              <a:t>zelfdefiniëring</a:t>
            </a:r>
            <a:r>
              <a:rPr lang="nl-NL" dirty="0"/>
              <a:t>, maar ook over </a:t>
            </a:r>
            <a:r>
              <a:rPr lang="nl-NL" b="1" dirty="0"/>
              <a:t>erkenning</a:t>
            </a:r>
            <a:r>
              <a:rPr lang="nl-NL" dirty="0"/>
              <a:t> </a:t>
            </a:r>
            <a:r>
              <a:rPr lang="nl-NL" dirty="0">
                <a:sym typeface="Wingdings" panose="05000000000000000000" pitchFamily="2" charset="2"/>
              </a:rPr>
              <a:t> ‘</a:t>
            </a:r>
            <a:r>
              <a:rPr lang="nl-NL" dirty="0" err="1">
                <a:sym typeface="Wingdings" panose="05000000000000000000" pitchFamily="2" charset="2"/>
              </a:rPr>
              <a:t>identity</a:t>
            </a:r>
            <a:r>
              <a:rPr lang="nl-NL" dirty="0">
                <a:sym typeface="Wingdings" panose="05000000000000000000" pitchFamily="2" charset="2"/>
              </a:rPr>
              <a:t> politics’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6650F15-94F6-4DDE-88C1-7BC478A7FD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0068-CF9F-1546-A962-438E155E6626}" type="slidenum">
              <a:rPr lang="nl-NL" altLang="nl-NL" smtClean="0"/>
              <a:pPr/>
              <a:t>3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3283164004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9A8495-EFB6-4C4D-AD74-6CA8242DF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identiteit als thema bij dit tijdvak? (16</a:t>
            </a:r>
            <a:r>
              <a:rPr lang="nl-NL" baseline="30000" dirty="0"/>
              <a:t>e</a:t>
            </a:r>
            <a:r>
              <a:rPr lang="nl-NL" dirty="0"/>
              <a:t>/17</a:t>
            </a:r>
            <a:r>
              <a:rPr lang="nl-NL" baseline="30000" dirty="0"/>
              <a:t>e</a:t>
            </a:r>
            <a:r>
              <a:rPr lang="nl-NL" dirty="0"/>
              <a:t> eeuw)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EBAA45-0F72-4BAC-8709-12C2ACD34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Spanning tussen individu en collectief</a:t>
            </a:r>
          </a:p>
          <a:p>
            <a:endParaRPr lang="nl-NL" dirty="0"/>
          </a:p>
          <a:p>
            <a:r>
              <a:rPr lang="nl-NL" dirty="0"/>
              <a:t>Bijgevolg wordt er veel over identiteit geschreven</a:t>
            </a:r>
          </a:p>
          <a:p>
            <a:pPr lvl="1"/>
            <a:r>
              <a:rPr lang="nl-NL" dirty="0"/>
              <a:t>Op meer persoonlijk niveau (voorbeeld Jan Vos)</a:t>
            </a:r>
          </a:p>
          <a:p>
            <a:pPr lvl="1"/>
            <a:r>
              <a:rPr lang="nl-NL" dirty="0"/>
              <a:t>Op meer collectief niveau (voorbeeld G.A. Bredero)</a:t>
            </a:r>
          </a:p>
          <a:p>
            <a:endParaRPr lang="nl-NL" dirty="0"/>
          </a:p>
          <a:p>
            <a:r>
              <a:rPr lang="nl-NL" dirty="0"/>
              <a:t>16</a:t>
            </a:r>
            <a:r>
              <a:rPr lang="nl-NL" baseline="30000" dirty="0"/>
              <a:t>e</a:t>
            </a:r>
            <a:r>
              <a:rPr lang="nl-NL" dirty="0"/>
              <a:t> en 17</a:t>
            </a:r>
            <a:r>
              <a:rPr lang="nl-NL" baseline="30000" dirty="0"/>
              <a:t>e</a:t>
            </a:r>
            <a:r>
              <a:rPr lang="nl-NL" dirty="0"/>
              <a:t> eeuw ook belangrijk geweest voor nationale identiteitsvorming in Nederland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C128B82-1620-40DD-9336-652DC8401F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0068-CF9F-1546-A962-438E155E6626}" type="slidenum">
              <a:rPr lang="nl-NL" altLang="nl-NL" smtClean="0"/>
              <a:pPr/>
              <a:t>4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434717291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Persoonlijke identiteit: Jan Vos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0068-CF9F-1546-A962-438E155E6626}" type="slidenum">
              <a:rPr lang="nl-NL" altLang="nl-NL" smtClean="0"/>
              <a:pPr/>
              <a:t>5</a:t>
            </a:fld>
            <a:endParaRPr lang="nl-NL" altLang="nl-NL" dirty="0"/>
          </a:p>
        </p:txBody>
      </p:sp>
      <p:sp>
        <p:nvSpPr>
          <p:cNvPr id="5" name="Rechthoek 4"/>
          <p:cNvSpPr/>
          <p:nvPr/>
        </p:nvSpPr>
        <p:spPr>
          <a:xfrm>
            <a:off x="4253345" y="3040929"/>
            <a:ext cx="128708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‘Aan den E. Heer Joan </a:t>
            </a:r>
            <a:r>
              <a:rPr 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Hinloopen</a:t>
            </a: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Jakobsen</a:t>
            </a: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nl-NL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scheepen</a:t>
            </a: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t’Amsterdam</a:t>
            </a: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’ 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*soort wethouder</a:t>
            </a:r>
            <a:r>
              <a:rPr lang="nl-NL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								        	</a:t>
            </a: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								           </a:t>
            </a:r>
            <a:b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	Gy dicht, o Vos! zegt </a:t>
            </a:r>
            <a:r>
              <a:rPr 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gy</a:t>
            </a: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, zoo veel niet als </a:t>
            </a:r>
            <a:r>
              <a:rPr 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wy</a:t>
            </a: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wenschen</a:t>
            </a: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	De </a:t>
            </a:r>
            <a:r>
              <a:rPr lang="nl-NL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huisplicht</a:t>
            </a: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bindt </a:t>
            </a:r>
            <a:r>
              <a:rPr 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myn</a:t>
            </a: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handt. </a:t>
            </a:r>
            <a:r>
              <a:rPr 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myn</a:t>
            </a: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lust wordt wet </a:t>
            </a:r>
            <a:r>
              <a:rPr 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gestelt</a:t>
            </a: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.	 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*zorg om het huishouden</a:t>
            </a:r>
            <a:endParaRPr 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	De Dichtkunst, dit staat vast, en eist niet dan </a:t>
            </a:r>
            <a:r>
              <a:rPr 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heele</a:t>
            </a: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menschen</a:t>
            </a: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:	</a:t>
            </a:r>
            <a:b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	Ik ben niet meer dan half, de zorg doet </a:t>
            </a:r>
            <a:r>
              <a:rPr 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geweldt</a:t>
            </a: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	Een ander laat zich ’t hooft, door kunst, met </a:t>
            </a:r>
            <a:r>
              <a:rPr lang="nl-NL" sz="28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lauwren</a:t>
            </a: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sieren.  	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*laurierbladeren 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	De buik </a:t>
            </a:r>
            <a:r>
              <a:rPr lang="nl-NL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verzaadt</a:t>
            </a: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zich niet door kransen van </a:t>
            </a:r>
            <a:r>
              <a:rPr 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lauwrieren</a:t>
            </a: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.		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*verzadigt</a:t>
            </a: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Afbeelding 6" descr="Vos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1"/>
          <a:stretch/>
        </p:blipFill>
        <p:spPr>
          <a:xfrm>
            <a:off x="1002422" y="3130514"/>
            <a:ext cx="3003721" cy="3360259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1002422" y="6523230"/>
            <a:ext cx="290861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Jan Vos (1610-1667)</a:t>
            </a:r>
          </a:p>
        </p:txBody>
      </p:sp>
    </p:spTree>
    <p:extLst>
      <p:ext uri="{BB962C8B-B14F-4D97-AF65-F5344CB8AC3E}">
        <p14:creationId xmlns:p14="http://schemas.microsoft.com/office/powerpoint/2010/main" val="186577742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547E85-16DB-4496-98FD-B6ACB2761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Groepsidentiteit: G.A. Bredero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0A3C84-D831-45B8-A426-9D754CA5A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Tot </a:t>
            </a:r>
            <a:r>
              <a:rPr lang="nl-NL" dirty="0" err="1"/>
              <a:t>sulcken</a:t>
            </a:r>
            <a:r>
              <a:rPr lang="nl-NL" dirty="0"/>
              <a:t> </a:t>
            </a:r>
            <a:r>
              <a:rPr lang="nl-NL" dirty="0" err="1"/>
              <a:t>grootheydt</a:t>
            </a:r>
            <a:r>
              <a:rPr lang="nl-NL" dirty="0"/>
              <a:t> </a:t>
            </a:r>
            <a:r>
              <a:rPr lang="nl-NL" dirty="0" err="1"/>
              <a:t>sal</a:t>
            </a:r>
            <a:r>
              <a:rPr lang="nl-NL" dirty="0"/>
              <a:t> </a:t>
            </a:r>
            <a:r>
              <a:rPr lang="nl-NL" dirty="0" err="1"/>
              <a:t>Amstelredam</a:t>
            </a:r>
            <a:r>
              <a:rPr lang="nl-NL" dirty="0"/>
              <a:t> noch komen,</a:t>
            </a:r>
            <a:br>
              <a:rPr lang="nl-NL" dirty="0"/>
            </a:br>
            <a:r>
              <a:rPr lang="nl-NL" dirty="0"/>
              <a:t>Dat </a:t>
            </a:r>
            <a:r>
              <a:rPr lang="nl-NL" dirty="0" err="1"/>
              <a:t>sy</a:t>
            </a:r>
            <a:r>
              <a:rPr lang="nl-NL" dirty="0"/>
              <a:t> in </a:t>
            </a:r>
            <a:r>
              <a:rPr lang="nl-NL" dirty="0" err="1"/>
              <a:t>treff'lijckheyd</a:t>
            </a:r>
            <a:r>
              <a:rPr lang="nl-NL" dirty="0"/>
              <a:t> </a:t>
            </a:r>
            <a:r>
              <a:rPr lang="nl-NL" dirty="0" err="1"/>
              <a:t>sal</a:t>
            </a:r>
            <a:r>
              <a:rPr lang="nl-NL" dirty="0"/>
              <a:t> overwinnen Romen</a:t>
            </a:r>
            <a:br>
              <a:rPr lang="nl-NL" dirty="0"/>
            </a:br>
            <a:r>
              <a:rPr lang="nl-NL" dirty="0"/>
              <a:t>In </a:t>
            </a:r>
            <a:r>
              <a:rPr lang="nl-NL" dirty="0" err="1"/>
              <a:t>deftigheyd</a:t>
            </a:r>
            <a:r>
              <a:rPr lang="nl-NL" dirty="0"/>
              <a:t> van </a:t>
            </a:r>
            <a:r>
              <a:rPr lang="nl-NL" dirty="0" err="1"/>
              <a:t>Raed</a:t>
            </a:r>
            <a:r>
              <a:rPr lang="nl-NL" dirty="0"/>
              <a:t>, in </a:t>
            </a:r>
            <a:r>
              <a:rPr lang="nl-NL" dirty="0" err="1"/>
              <a:t>Mannelijck</a:t>
            </a:r>
            <a:r>
              <a:rPr lang="nl-NL" dirty="0"/>
              <a:t> </a:t>
            </a:r>
            <a:r>
              <a:rPr lang="nl-NL" dirty="0" err="1"/>
              <a:t>gewelt</a:t>
            </a:r>
            <a:r>
              <a:rPr lang="nl-NL" dirty="0"/>
              <a:t>.</a:t>
            </a:r>
            <a:br>
              <a:rPr lang="nl-NL" dirty="0"/>
            </a:br>
            <a:r>
              <a:rPr lang="nl-NL" dirty="0"/>
              <a:t>In </a:t>
            </a:r>
            <a:r>
              <a:rPr lang="nl-NL" dirty="0" err="1"/>
              <a:t>Ooreloghs-beleyd</a:t>
            </a:r>
            <a:r>
              <a:rPr lang="nl-NL" dirty="0"/>
              <a:t>, in </a:t>
            </a:r>
            <a:r>
              <a:rPr lang="nl-NL" dirty="0" err="1"/>
              <a:t>Machtigheyd</a:t>
            </a:r>
            <a:r>
              <a:rPr lang="nl-NL" dirty="0"/>
              <a:t> van </a:t>
            </a:r>
            <a:r>
              <a:rPr lang="nl-NL" dirty="0" err="1"/>
              <a:t>gelt</a:t>
            </a:r>
            <a:r>
              <a:rPr lang="nl-NL" dirty="0"/>
              <a:t>.</a:t>
            </a:r>
          </a:p>
          <a:p>
            <a:pPr marL="0" indent="0">
              <a:buNone/>
            </a:pPr>
            <a:r>
              <a:rPr lang="nl-NL" dirty="0"/>
              <a:t>Dat </a:t>
            </a:r>
            <a:r>
              <a:rPr lang="nl-NL" dirty="0" err="1"/>
              <a:t>haer</a:t>
            </a:r>
            <a:r>
              <a:rPr lang="nl-NL" dirty="0"/>
              <a:t> </a:t>
            </a:r>
            <a:r>
              <a:rPr lang="nl-NL" dirty="0" err="1"/>
              <a:t>geblasen</a:t>
            </a:r>
            <a:r>
              <a:rPr lang="nl-NL" dirty="0"/>
              <a:t> </a:t>
            </a:r>
            <a:r>
              <a:rPr lang="nl-NL" dirty="0" err="1"/>
              <a:t>Faem</a:t>
            </a:r>
            <a:r>
              <a:rPr lang="nl-NL" dirty="0"/>
              <a:t> </a:t>
            </a:r>
            <a:r>
              <a:rPr lang="nl-NL" dirty="0" err="1"/>
              <a:t>sal</a:t>
            </a:r>
            <a:r>
              <a:rPr lang="nl-NL" dirty="0"/>
              <a:t> snorren door de </a:t>
            </a:r>
            <a:r>
              <a:rPr lang="nl-NL" dirty="0" err="1"/>
              <a:t>Wolcken</a:t>
            </a:r>
            <a:r>
              <a:rPr lang="nl-NL" dirty="0"/>
              <a:t>,</a:t>
            </a:r>
            <a:br>
              <a:rPr lang="nl-NL" dirty="0"/>
            </a:br>
            <a:r>
              <a:rPr lang="nl-NL" dirty="0"/>
              <a:t>En </a:t>
            </a:r>
            <a:r>
              <a:rPr lang="nl-NL" dirty="0" err="1"/>
              <a:t>dreygen</a:t>
            </a:r>
            <a:r>
              <a:rPr lang="nl-NL" dirty="0"/>
              <a:t> met </a:t>
            </a:r>
            <a:r>
              <a:rPr lang="nl-NL" dirty="0" err="1"/>
              <a:t>ontsagh</a:t>
            </a:r>
            <a:r>
              <a:rPr lang="nl-NL" dirty="0"/>
              <a:t> de wijt-gelegen </a:t>
            </a:r>
            <a:r>
              <a:rPr lang="nl-NL" dirty="0" err="1"/>
              <a:t>volcken</a:t>
            </a:r>
            <a:r>
              <a:rPr lang="nl-NL" dirty="0"/>
              <a:t>,</a:t>
            </a:r>
            <a:br>
              <a:rPr lang="nl-NL" dirty="0"/>
            </a:br>
            <a:r>
              <a:rPr lang="nl-NL" dirty="0"/>
              <a:t>De Geel en </a:t>
            </a:r>
            <a:r>
              <a:rPr lang="nl-NL" dirty="0" err="1"/>
              <a:t>Swarte</a:t>
            </a:r>
            <a:r>
              <a:rPr lang="nl-NL" dirty="0"/>
              <a:t>-Moor, de Turck en </a:t>
            </a:r>
            <a:r>
              <a:rPr lang="nl-NL" dirty="0" err="1"/>
              <a:t>Persiaen</a:t>
            </a:r>
            <a:r>
              <a:rPr lang="nl-NL" dirty="0"/>
              <a:t>,</a:t>
            </a:r>
            <a:br>
              <a:rPr lang="nl-NL" dirty="0"/>
            </a:br>
            <a:r>
              <a:rPr lang="nl-NL" dirty="0"/>
              <a:t>Die </a:t>
            </a:r>
            <a:r>
              <a:rPr lang="nl-NL" dirty="0" err="1"/>
              <a:t>sal</a:t>
            </a:r>
            <a:r>
              <a:rPr lang="nl-NL" dirty="0"/>
              <a:t> </a:t>
            </a:r>
            <a:r>
              <a:rPr lang="nl-NL" dirty="0" err="1"/>
              <a:t>haer</a:t>
            </a:r>
            <a:r>
              <a:rPr lang="nl-NL" dirty="0"/>
              <a:t> </a:t>
            </a:r>
            <a:r>
              <a:rPr lang="nl-NL" dirty="0" err="1"/>
              <a:t>mogentheydt</a:t>
            </a:r>
            <a:r>
              <a:rPr lang="nl-NL" dirty="0"/>
              <a:t> om </a:t>
            </a:r>
            <a:r>
              <a:rPr lang="nl-NL" dirty="0" err="1"/>
              <a:t>hulpe</a:t>
            </a:r>
            <a:r>
              <a:rPr lang="nl-NL" dirty="0"/>
              <a:t> </a:t>
            </a:r>
            <a:r>
              <a:rPr lang="nl-NL" dirty="0" err="1"/>
              <a:t>smeecken</a:t>
            </a:r>
            <a:r>
              <a:rPr lang="nl-NL" dirty="0"/>
              <a:t> </a:t>
            </a:r>
            <a:r>
              <a:rPr lang="nl-NL" dirty="0" err="1"/>
              <a:t>aen</a:t>
            </a:r>
            <a:r>
              <a:rPr lang="nl-NL" dirty="0"/>
              <a:t>,</a:t>
            </a:r>
          </a:p>
          <a:p>
            <a:pPr marL="0" indent="0">
              <a:buNone/>
            </a:pPr>
            <a:r>
              <a:rPr lang="nl-NL" dirty="0"/>
              <a:t>En onder </a:t>
            </a:r>
            <a:r>
              <a:rPr lang="nl-NL" dirty="0" err="1"/>
              <a:t>handelingh</a:t>
            </a:r>
            <a:r>
              <a:rPr lang="nl-NL" dirty="0"/>
              <a:t> met </a:t>
            </a:r>
            <a:r>
              <a:rPr lang="nl-NL" dirty="0" err="1"/>
              <a:t>haer</a:t>
            </a:r>
            <a:r>
              <a:rPr lang="nl-NL" dirty="0"/>
              <a:t> als vrienden plegen</a:t>
            </a:r>
            <a:br>
              <a:rPr lang="nl-NL" dirty="0"/>
            </a:br>
            <a:r>
              <a:rPr lang="nl-NL" dirty="0"/>
              <a:t>Met Wissel, of met </a:t>
            </a:r>
            <a:r>
              <a:rPr lang="nl-NL" dirty="0" err="1"/>
              <a:t>Waer</a:t>
            </a:r>
            <a:r>
              <a:rPr lang="nl-NL" dirty="0"/>
              <a:t>, </a:t>
            </a:r>
            <a:r>
              <a:rPr lang="nl-NL" dirty="0" err="1"/>
              <a:t>nae</a:t>
            </a:r>
            <a:r>
              <a:rPr lang="nl-NL" dirty="0"/>
              <a:t> </a:t>
            </a:r>
            <a:r>
              <a:rPr lang="nl-NL" dirty="0" err="1"/>
              <a:t>dattet</a:t>
            </a:r>
            <a:r>
              <a:rPr lang="nl-NL" dirty="0"/>
              <a:t> komt gelegen,</a:t>
            </a:r>
            <a:br>
              <a:rPr lang="nl-NL" dirty="0"/>
            </a:br>
            <a:r>
              <a:rPr lang="nl-NL" dirty="0"/>
              <a:t>En doen </a:t>
            </a:r>
            <a:r>
              <a:rPr lang="nl-NL" dirty="0" err="1"/>
              <a:t>gelijckelijck</a:t>
            </a:r>
            <a:r>
              <a:rPr lang="nl-NL" dirty="0"/>
              <a:t> af-</a:t>
            </a:r>
            <a:r>
              <a:rPr lang="nl-NL" dirty="0" err="1"/>
              <a:t>breuck</a:t>
            </a:r>
            <a:r>
              <a:rPr lang="nl-NL" dirty="0"/>
              <a:t> en weder-</a:t>
            </a:r>
            <a:r>
              <a:rPr lang="nl-NL" dirty="0" err="1"/>
              <a:t>stant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Den </a:t>
            </a:r>
            <a:r>
              <a:rPr lang="nl-NL" dirty="0" err="1"/>
              <a:t>Spaengiaert</a:t>
            </a:r>
            <a:r>
              <a:rPr lang="nl-NL" dirty="0"/>
              <a:t>, </a:t>
            </a:r>
            <a:r>
              <a:rPr lang="nl-NL" dirty="0" err="1"/>
              <a:t>vyandt</a:t>
            </a:r>
            <a:r>
              <a:rPr lang="nl-NL" dirty="0"/>
              <a:t> van ons </a:t>
            </a:r>
            <a:r>
              <a:rPr lang="nl-NL" dirty="0" err="1"/>
              <a:t>waerdigh</a:t>
            </a:r>
            <a:r>
              <a:rPr lang="nl-NL" dirty="0"/>
              <a:t> </a:t>
            </a:r>
            <a:r>
              <a:rPr lang="nl-NL" dirty="0" err="1"/>
              <a:t>Vaderlandt</a:t>
            </a:r>
            <a:r>
              <a:rPr lang="nl-NL" dirty="0"/>
              <a:t>,</a:t>
            </a:r>
            <a:br>
              <a:rPr lang="nl-NL" dirty="0"/>
            </a:br>
            <a:r>
              <a:rPr lang="nl-NL" dirty="0"/>
              <a:t>Al door 't bestieren van </a:t>
            </a:r>
            <a:r>
              <a:rPr lang="nl-NL" dirty="0" err="1"/>
              <a:t>Godes</a:t>
            </a:r>
            <a:r>
              <a:rPr lang="nl-NL" dirty="0"/>
              <a:t> </a:t>
            </a:r>
            <a:r>
              <a:rPr lang="nl-NL" dirty="0" err="1"/>
              <a:t>voorsienicheden</a:t>
            </a:r>
            <a:r>
              <a:rPr lang="nl-NL" dirty="0"/>
              <a:t>,</a:t>
            </a:r>
            <a:br>
              <a:rPr lang="nl-NL" dirty="0"/>
            </a:br>
            <a:r>
              <a:rPr lang="nl-NL" dirty="0"/>
              <a:t>En 't </a:t>
            </a:r>
            <a:r>
              <a:rPr lang="nl-NL" dirty="0" err="1"/>
              <a:t>heerelijck</a:t>
            </a:r>
            <a:r>
              <a:rPr lang="nl-NL" dirty="0"/>
              <a:t> </a:t>
            </a:r>
            <a:r>
              <a:rPr lang="nl-NL" dirty="0" err="1"/>
              <a:t>beleydt</a:t>
            </a:r>
            <a:r>
              <a:rPr lang="nl-NL" dirty="0"/>
              <a:t> der Staten </a:t>
            </a:r>
            <a:r>
              <a:rPr lang="nl-NL" dirty="0" err="1"/>
              <a:t>onser</a:t>
            </a:r>
            <a:r>
              <a:rPr lang="nl-NL" dirty="0"/>
              <a:t> Steden.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2E094BC-2A77-4FDD-B63B-E673D38D8C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0068-CF9F-1546-A962-438E155E6626}" type="slidenum">
              <a:rPr lang="nl-NL" altLang="nl-NL" smtClean="0"/>
              <a:pPr/>
              <a:t>6</a:t>
            </a:fld>
            <a:endParaRPr lang="nl-NL" altLang="nl-NL" dirty="0"/>
          </a:p>
        </p:txBody>
      </p:sp>
      <p:pic>
        <p:nvPicPr>
          <p:cNvPr id="2050" name="Picture 2" descr="Het leven van Bredero | Koninklijke Bibliotheek">
            <a:extLst>
              <a:ext uri="{FF2B5EF4-FFF2-40B4-BE49-F238E27FC236}">
                <a16:creationId xmlns:a16="http://schemas.microsoft.com/office/drawing/2014/main" id="{46494EF2-85E1-4678-80EA-EC34AC8B7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1244" y="1619119"/>
            <a:ext cx="5108571" cy="651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365413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Periode-afbakening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Vroegmoderne periode: voor Nederland ca. 1560-1815</a:t>
            </a:r>
          </a:p>
          <a:p>
            <a:endParaRPr lang="nl-NL" dirty="0"/>
          </a:p>
          <a:p>
            <a:r>
              <a:rPr lang="nl-NL" dirty="0"/>
              <a:t>Daarbinnen verschillende, overlappende tijdvakken te onderscheiden</a:t>
            </a:r>
          </a:p>
          <a:p>
            <a:pPr lvl="1"/>
            <a:r>
              <a:rPr lang="nl-NL" dirty="0"/>
              <a:t>Renaissance: tot ca. 1700</a:t>
            </a:r>
          </a:p>
          <a:p>
            <a:pPr lvl="1"/>
            <a:r>
              <a:rPr lang="nl-NL" dirty="0"/>
              <a:t>‘Gouden’ Eeuw: 1580-1672</a:t>
            </a:r>
          </a:p>
          <a:p>
            <a:pPr lvl="1"/>
            <a:r>
              <a:rPr lang="nl-NL" dirty="0"/>
              <a:t>Verlichting: 1670-1800</a:t>
            </a:r>
          </a:p>
          <a:p>
            <a:pPr lvl="1"/>
            <a:r>
              <a:rPr lang="nl-NL" dirty="0"/>
              <a:t>Romantiek: 1790-1850</a:t>
            </a:r>
          </a:p>
          <a:p>
            <a:endParaRPr lang="nl-NL" dirty="0"/>
          </a:p>
          <a:p>
            <a:r>
              <a:rPr lang="nl-NL" dirty="0"/>
              <a:t>In deze cursus: focus op </a:t>
            </a:r>
            <a:r>
              <a:rPr lang="nl-NL" b="1" dirty="0"/>
              <a:t>Renaissance</a:t>
            </a:r>
            <a:r>
              <a:rPr lang="nl-NL" dirty="0"/>
              <a:t> en </a:t>
            </a:r>
            <a:r>
              <a:rPr lang="nl-NL" b="1" dirty="0"/>
              <a:t>Gouden Eeuw</a:t>
            </a:r>
            <a:r>
              <a:rPr lang="nl-NL" dirty="0"/>
              <a:t>, dus: 1560-1700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0068-CF9F-1546-A962-438E155E6626}" type="slidenum">
              <a:rPr lang="nl-NL" altLang="nl-NL" smtClean="0"/>
              <a:pPr/>
              <a:t>7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727367576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Historische ijkpunten 16</a:t>
            </a:r>
            <a:r>
              <a:rPr lang="nl-NL" baseline="30000" dirty="0"/>
              <a:t>e</a:t>
            </a:r>
            <a:r>
              <a:rPr lang="nl-NL" dirty="0"/>
              <a:t>/17</a:t>
            </a:r>
            <a:r>
              <a:rPr lang="nl-NL" baseline="30000" dirty="0"/>
              <a:t>e</a:t>
            </a:r>
            <a:r>
              <a:rPr lang="nl-NL" dirty="0"/>
              <a:t> eeuw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Vanaf 1517: opkomst van de Reformatie, eerst in Duitsland, later ook in de rest van Europa</a:t>
            </a:r>
          </a:p>
          <a:p>
            <a:r>
              <a:rPr lang="nl-NL" dirty="0"/>
              <a:t>1568-1648: Nederlandse Opstand (Tachtigjarige Oorlog)</a:t>
            </a:r>
          </a:p>
          <a:p>
            <a:r>
              <a:rPr lang="nl-NL" dirty="0"/>
              <a:t>1580-1672: bloeitijd van de Republiek in economisch, cultureel en politiek opzicht, ook wel aangeduid als de Gouden Eeuw (inmiddels omstreden term)</a:t>
            </a:r>
          </a:p>
          <a:p>
            <a:r>
              <a:rPr lang="nl-NL" dirty="0"/>
              <a:t>1585: Val van Antwerpen, Zuidelijke Nederlanden worden definitief katholiek</a:t>
            </a:r>
          </a:p>
          <a:p>
            <a:pPr marL="605148" lvl="1" indent="0">
              <a:buNone/>
            </a:pPr>
            <a:r>
              <a:rPr lang="nl-NL" dirty="0"/>
              <a:t>		</a:t>
            </a:r>
            <a:r>
              <a:rPr lang="nl-NL" dirty="0">
                <a:sym typeface="Wingdings" panose="05000000000000000000" pitchFamily="2" charset="2"/>
              </a:rPr>
              <a:t> daarna: </a:t>
            </a:r>
            <a:r>
              <a:rPr lang="nl-NL" b="1" dirty="0">
                <a:sym typeface="Wingdings" panose="05000000000000000000" pitchFamily="2" charset="2"/>
              </a:rPr>
              <a:t>contrareformatie</a:t>
            </a:r>
            <a:r>
              <a:rPr lang="nl-NL" dirty="0">
                <a:sym typeface="Wingdings" panose="05000000000000000000" pitchFamily="2" charset="2"/>
              </a:rPr>
              <a:t> in het Zuiden (ontstaan van de barok)</a:t>
            </a:r>
            <a:endParaRPr lang="nl-NL" dirty="0"/>
          </a:p>
          <a:p>
            <a:r>
              <a:rPr lang="nl-NL" dirty="0"/>
              <a:t>1652-54, 1665-67, 1672-74: Oorlogen met Engeland</a:t>
            </a:r>
          </a:p>
          <a:p>
            <a:r>
              <a:rPr lang="nl-NL" dirty="0"/>
              <a:t>1672: Rampjaar</a:t>
            </a:r>
          </a:p>
          <a:p>
            <a:r>
              <a:rPr lang="nl-NL" dirty="0"/>
              <a:t>1672-1713: Diverse oorlogen met Frankrijk</a:t>
            </a:r>
          </a:p>
          <a:p>
            <a:r>
              <a:rPr lang="nl-NL" dirty="0"/>
              <a:t>1715: De Republiek is bankroet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0068-CF9F-1546-A962-438E155E6626}" type="slidenum">
              <a:rPr lang="nl-NL" altLang="nl-NL" smtClean="0"/>
              <a:pPr/>
              <a:t>8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06932755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1F10B3-6416-460B-8380-5C4B8531D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moeten we verstaan onder literatuur in de 16</a:t>
            </a:r>
            <a:r>
              <a:rPr lang="nl-NL" baseline="30000" dirty="0"/>
              <a:t>e</a:t>
            </a:r>
            <a:r>
              <a:rPr lang="nl-NL" dirty="0"/>
              <a:t>/17</a:t>
            </a:r>
            <a:r>
              <a:rPr lang="nl-NL" baseline="30000" dirty="0"/>
              <a:t>e</a:t>
            </a:r>
            <a:r>
              <a:rPr lang="nl-NL" dirty="0"/>
              <a:t> eeuw?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758B2C-B714-4E1C-9B10-5BD2D835A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Wie zijn de producenten van literatuur?</a:t>
            </a:r>
          </a:p>
          <a:p>
            <a:endParaRPr lang="nl-NL" dirty="0"/>
          </a:p>
          <a:p>
            <a:r>
              <a:rPr lang="nl-NL" dirty="0"/>
              <a:t>Welke genres worden er beoefend?</a:t>
            </a:r>
          </a:p>
          <a:p>
            <a:endParaRPr lang="nl-NL" dirty="0"/>
          </a:p>
          <a:p>
            <a:r>
              <a:rPr lang="nl-NL" dirty="0"/>
              <a:t>Hoe wordt literatuur ‘gemedieerd’?</a:t>
            </a:r>
          </a:p>
          <a:p>
            <a:endParaRPr lang="nl-NL" dirty="0"/>
          </a:p>
          <a:p>
            <a:r>
              <a:rPr lang="nl-NL" dirty="0"/>
              <a:t>Waar wordt literatuur geproduceerd?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002B9F3-0670-4E43-85FC-35E1ACE4D3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0068-CF9F-1546-A962-438E155E6626}" type="slidenum">
              <a:rPr lang="nl-NL" altLang="nl-NL" smtClean="0"/>
              <a:pPr/>
              <a:t>9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065795422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1_Basis N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U_PPT_NL_Algemeen" id="{86836686-F471-7742-B28E-E98D69952499}" vid="{2BAC25B1-1415-3B4E-A156-CFC38684E8EB}"/>
    </a:ext>
  </a:extLst>
</a:theme>
</file>

<file path=ppt/theme/theme2.xml><?xml version="1.0" encoding="utf-8"?>
<a:theme xmlns:a="http://schemas.openxmlformats.org/drawingml/2006/main" name="Titel N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U_PPT_NL_Algemeen" id="{86836686-F471-7742-B28E-E98D69952499}" vid="{F5B933A8-1ED1-BC44-8E12-2C8117424C5F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RU_PPT_NL_Algemeen</Template>
  <TotalTime>1504</TotalTime>
  <Words>1009</Words>
  <Application>Microsoft Office PowerPoint</Application>
  <PresentationFormat>Aangepast</PresentationFormat>
  <Paragraphs>149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Arial</vt:lpstr>
      <vt:lpstr>Calibri</vt:lpstr>
      <vt:lpstr>Helvetica</vt:lpstr>
      <vt:lpstr>1_Basis NL</vt:lpstr>
      <vt:lpstr>Titel NL</vt:lpstr>
      <vt:lpstr>Literatuur en identiteit in de Gouden Eeuw</vt:lpstr>
      <vt:lpstr>PowerPoint-presentatie</vt:lpstr>
      <vt:lpstr>Identiteit</vt:lpstr>
      <vt:lpstr>Waarom identiteit als thema bij dit tijdvak? (16e/17e eeuw)</vt:lpstr>
      <vt:lpstr>Persoonlijke identiteit: Jan Vos</vt:lpstr>
      <vt:lpstr>Groepsidentiteit: G.A. Bredero</vt:lpstr>
      <vt:lpstr>Periode-afbakening</vt:lpstr>
      <vt:lpstr>Historische ijkpunten 16e/17e eeuw</vt:lpstr>
      <vt:lpstr>Wat moeten we verstaan onder literatuur in de 16e/17e eeuw?</vt:lpstr>
      <vt:lpstr>Wie zijn de producenten van literatuur?</vt:lpstr>
      <vt:lpstr>Welke genres worden er beoefend?</vt:lpstr>
      <vt:lpstr>Hoe wordt literatuur ‘gemedieerd’?</vt:lpstr>
      <vt:lpstr>Waar wordt literatuur geproduceerd?</vt:lpstr>
      <vt:lpstr>Hoe benaderen we de primaire teksten in deze cursus?</vt:lpstr>
      <vt:lpstr>Weekthema’s en primaire teksten</vt:lpstr>
      <vt:lpstr>Weekopdrachten en tutorials</vt:lpstr>
      <vt:lpstr>Vragen??</vt:lpstr>
    </vt:vector>
  </TitlesOfParts>
  <Company>Radboud Universiteit Nijmegen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Kramer, I.J. (Ilja)</dc:creator>
  <cp:lastModifiedBy>Ivo Nieuwenhuis</cp:lastModifiedBy>
  <cp:revision>75</cp:revision>
  <cp:lastPrinted>2019-04-08T07:17:49Z</cp:lastPrinted>
  <dcterms:created xsi:type="dcterms:W3CDTF">2017-03-20T07:59:42Z</dcterms:created>
  <dcterms:modified xsi:type="dcterms:W3CDTF">2020-04-13T10:17:21Z</dcterms:modified>
</cp:coreProperties>
</file>